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4825" cy="9083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3025" y="0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3025" y="8628062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525" lIns="91050" rIns="91050" wrap="square" tIns="45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14825"/>
            <a:ext cx="5483225" cy="4087812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57287" y="681037"/>
            <a:ext cx="4541837" cy="34067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11" name="Shape 11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457200" y="0"/>
                <a:ext cx="2743200" cy="1166812"/>
              </a:xfrm>
              <a:custGeom>
                <a:pathLst>
                  <a:path extrusionOk="0" h="735" w="1728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228600" y="1981200"/>
              <a:ext cx="7391400" cy="319087"/>
              <a:chOff x="228600" y="1981200"/>
              <a:chExt cx="7391400" cy="319087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609600" y="1981200"/>
                <a:ext cx="7010400" cy="317500"/>
              </a:xfrm>
              <a:prstGeom prst="roundRect">
                <a:avLst>
                  <a:gd fmla="val 0" name="adj"/>
                </a:avLst>
              </a:prstGeom>
              <a:solidFill>
                <a:srgbClr val="53A753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flipH="1">
                <a:off x="228600" y="1981200"/>
                <a:ext cx="393700" cy="319087"/>
              </a:xfrm>
              <a:prstGeom prst="flowChartDelay">
                <a:avLst/>
              </a:prstGeom>
              <a:solidFill>
                <a:srgbClr val="99CC00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Shape 17"/>
          <p:cNvSpPr/>
          <p:nvPr>
            <p:ph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4680" name="adj"/>
            </a:avLst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3622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o"/>
              <a:defRPr/>
            </a:lvl1pPr>
            <a:lvl2pPr indent="-1714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2pPr>
            <a:lvl3pPr indent="-133350" lvl="2" marL="1143000" marR="0" rtl="0" algn="l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ymbol"/>
              <a:buChar char="•"/>
              <a:defRPr/>
            </a:lvl3pPr>
            <a:lvl4pPr indent="-13716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154304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ymbol"/>
              <a:buChar char="●"/>
              <a:defRPr/>
            </a:lvl5pPr>
            <a:lvl6pPr indent="-154304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ymbol"/>
              <a:buChar char="●"/>
              <a:defRPr/>
            </a:lvl6pPr>
            <a:lvl7pPr indent="-154304" lvl="6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ymbol"/>
              <a:buChar char="●"/>
              <a:defRPr/>
            </a:lvl7pPr>
            <a:lvl8pPr indent="-154304" lvl="7" marL="4800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ymbol"/>
              <a:buChar char="●"/>
              <a:defRPr/>
            </a:lvl8pPr>
            <a:lvl9pPr indent="-154304" lvl="8" marL="6629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ymbol"/>
              <a:buChar char="●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74075" y="457200"/>
            <a:ext cx="669925" cy="838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29" name="Shape 2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4294967295" type="title"/>
          </p:nvPr>
        </p:nvSpPr>
        <p:spPr>
          <a:xfrm>
            <a:off x="762000" y="838200"/>
            <a:ext cx="7391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3A753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10</a:t>
            </a: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Handwriting Analysis, </a:t>
            </a:r>
            <a:b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Forgery, and Counterfeiting</a:t>
            </a:r>
            <a:r>
              <a:rPr b="1" i="1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  <a:r>
              <a:rPr b="1" i="0" lang="en-US" sz="18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" name="Shape 31"/>
          <p:cNvSpPr txBox="1"/>
          <p:nvPr>
            <p:ph idx="4294967295" type="body"/>
          </p:nvPr>
        </p:nvSpPr>
        <p:spPr>
          <a:xfrm>
            <a:off x="762000" y="2743200"/>
            <a:ext cx="8077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12 types of handwriting characteristics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that can be analyzed in a document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 an example of each of the 3 types of handwriting traits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major goal of a forensic handwriting analysis </a:t>
            </a: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525" y="304800"/>
            <a:ext cx="176847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1752600" y="6019800"/>
            <a:ext cx="5791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Rights Reserved  South-Western / Cengage Learning © 2012,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07" name="Shape 10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8" name="Shape 108"/>
          <p:cNvSpPr/>
          <p:nvPr>
            <p:ph idx="4294967295" type="title"/>
          </p:nvPr>
        </p:nvSpPr>
        <p:spPr>
          <a:xfrm>
            <a:off x="762000" y="914400"/>
            <a:ext cx="79248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Forgery </a:t>
            </a:r>
            <a:r>
              <a:rPr b="1" i="0" lang="en-US" sz="3200" u="none" cap="none" strike="noStrike">
                <a:solidFill>
                  <a:srgbClr val="3A7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9" name="Shape 109"/>
          <p:cNvSpPr txBox="1"/>
          <p:nvPr>
            <p:ph idx="4294967295" type="body"/>
          </p:nvPr>
        </p:nvSpPr>
        <p:spPr>
          <a:xfrm>
            <a:off x="838200" y="2362200"/>
            <a:ext cx="769302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Forged documents include: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employment records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 agreements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licenses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wills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Fraudulence—forgery for material gain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15" name="Shape 11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6" name="Shape 116"/>
          <p:cNvSpPr/>
          <p:nvPr>
            <p:ph idx="4294967295" type="title"/>
          </p:nvPr>
        </p:nvSpPr>
        <p:spPr>
          <a:xfrm>
            <a:off x="762000" y="914400"/>
            <a:ext cx="79248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Forgery </a:t>
            </a:r>
            <a:r>
              <a:rPr b="1" i="0" lang="en-US" sz="3200" u="none" cap="none" strike="noStrike">
                <a:solidFill>
                  <a:srgbClr val="3A7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7" name="Shape 117"/>
          <p:cNvSpPr txBox="1"/>
          <p:nvPr>
            <p:ph idx="4294967295" type="body"/>
          </p:nvPr>
        </p:nvSpPr>
        <p:spPr>
          <a:xfrm>
            <a:off x="838200" y="2362200"/>
            <a:ext cx="769302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forgery can include: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ordering another’s checks from a deposit slip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altering a check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intercepting another’s check, altering, and cashing it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a check from scratch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23" name="Shape 12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4" name="Shape 124"/>
          <p:cNvSpPr/>
          <p:nvPr>
            <p:ph idx="4294967295" type="title"/>
          </p:nvPr>
        </p:nvSpPr>
        <p:spPr>
          <a:xfrm>
            <a:off x="762000" y="914400"/>
            <a:ext cx="7848600" cy="990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Preventing Check Forgery </a:t>
            </a:r>
          </a:p>
        </p:txBody>
      </p:sp>
      <p:sp>
        <p:nvSpPr>
          <p:cNvPr id="125" name="Shape 125"/>
          <p:cNvSpPr txBox="1"/>
          <p:nvPr>
            <p:ph idx="4294967295" type="body"/>
          </p:nvPr>
        </p:nvSpPr>
        <p:spPr>
          <a:xfrm>
            <a:off x="838200" y="2362200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Chemically sensitive paper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font size requires more ink and makes alterations more difficult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resolution borders that are difficult to copy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color patterns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Embed fibers that glow under different light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chemical wash detection systems that change color when a check is altered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31" name="Shape 131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2" name="Shape 132"/>
          <p:cNvSpPr/>
          <p:nvPr>
            <p:ph idx="4294967295" type="title"/>
          </p:nvPr>
        </p:nvSpPr>
        <p:spPr>
          <a:xfrm>
            <a:off x="762000" y="990600"/>
            <a:ext cx="78486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Literary Forgery </a:t>
            </a:r>
          </a:p>
        </p:txBody>
      </p:sp>
      <p:sp>
        <p:nvSpPr>
          <p:cNvPr id="133" name="Shape 133"/>
          <p:cNvSpPr txBox="1"/>
          <p:nvPr>
            <p:ph idx="4294967295" type="body"/>
          </p:nvPr>
        </p:nvSpPr>
        <p:spPr>
          <a:xfrm>
            <a:off x="838200" y="2362200"/>
            <a:ext cx="7693025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forgeries aim to duplicate the materials found in the original: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old paper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chemically treated materials to fake an older look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inks mixed from substances that would have been used at the time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watermarks that add the appearance of age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and styles that would have been popular at the time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39" name="Shape 13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0" name="Shape 140"/>
          <p:cNvSpPr/>
          <p:nvPr>
            <p:ph idx="4294967295" type="title"/>
          </p:nvPr>
        </p:nvSpPr>
        <p:spPr>
          <a:xfrm>
            <a:off x="762000" y="990600"/>
            <a:ext cx="79248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Counterfeiting </a:t>
            </a:r>
          </a:p>
        </p:txBody>
      </p:sp>
      <p:sp>
        <p:nvSpPr>
          <p:cNvPr id="141" name="Shape 141"/>
          <p:cNvSpPr txBox="1"/>
          <p:nvPr>
            <p:ph idx="4294967295" type="body"/>
          </p:nvPr>
        </p:nvSpPr>
        <p:spPr>
          <a:xfrm>
            <a:off x="841375" y="2438400"/>
            <a:ext cx="776922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criminal activity existing since antiquity 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 commonly forged today include: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Currency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Traveler’s checks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stamps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 bonds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Postage stamps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47" name="Shape 147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8" name="Shape 148"/>
          <p:cNvSpPr/>
          <p:nvPr>
            <p:ph idx="4294967295" type="title"/>
          </p:nvPr>
        </p:nvSpPr>
        <p:spPr>
          <a:xfrm>
            <a:off x="838200" y="990600"/>
            <a:ext cx="58674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Counterfeit Currency </a:t>
            </a:r>
          </a:p>
        </p:txBody>
      </p:sp>
      <p:sp>
        <p:nvSpPr>
          <p:cNvPr id="149" name="Shape 149"/>
          <p:cNvSpPr txBox="1"/>
          <p:nvPr>
            <p:ph idx="4294967295" type="body"/>
          </p:nvPr>
        </p:nvSpPr>
        <p:spPr>
          <a:xfrm>
            <a:off x="762000" y="2362200"/>
            <a:ext cx="79248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features are added to paper currency that scanning cannot reproduce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printer paper contains starch.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currency contains rag fiber instead of starch.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55" name="Shape 155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6" name="Shape 156"/>
          <p:cNvSpPr/>
          <p:nvPr>
            <p:ph idx="4294967295" type="title"/>
          </p:nvPr>
        </p:nvSpPr>
        <p:spPr>
          <a:xfrm>
            <a:off x="838200" y="990600"/>
            <a:ext cx="66294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Counterfeit vs. Authentic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362200"/>
            <a:ext cx="411480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2373312"/>
            <a:ext cx="4114800" cy="379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64" name="Shape 164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5" name="Shape 165"/>
          <p:cNvSpPr/>
          <p:nvPr>
            <p:ph idx="4294967295" type="title"/>
          </p:nvPr>
        </p:nvSpPr>
        <p:spPr>
          <a:xfrm>
            <a:off x="838200" y="914400"/>
            <a:ext cx="68580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Verifying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Authentic Currency</a:t>
            </a:r>
          </a:p>
        </p:txBody>
      </p:sp>
      <p:sp>
        <p:nvSpPr>
          <p:cNvPr id="166" name="Shape 166"/>
          <p:cNvSpPr txBox="1"/>
          <p:nvPr>
            <p:ph idx="4294967295" type="body"/>
          </p:nvPr>
        </p:nvSpPr>
        <p:spPr>
          <a:xfrm>
            <a:off x="609600" y="2438400"/>
            <a:ext cx="4267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New security features: </a:t>
            </a:r>
          </a:p>
        </p:txBody>
      </p:sp>
      <p:pic>
        <p:nvPicPr>
          <p:cNvPr descr="Security Thread"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1752600"/>
            <a:ext cx="3810000" cy="135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838200" y="3124200"/>
            <a:ext cx="7620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Portrait stands out and appears raised off the paper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clear red and blue fibers woven throughout the bill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clear, distinct border edges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Treasury seal is shown with clear, sharp saw-tooth points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16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Watermark appears on the right side of the bill in the light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74" name="Shape 174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5" name="Shape 175"/>
          <p:cNvSpPr/>
          <p:nvPr>
            <p:ph idx="4294967295" type="title"/>
          </p:nvPr>
        </p:nvSpPr>
        <p:spPr>
          <a:xfrm>
            <a:off x="838200" y="914400"/>
            <a:ext cx="68580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Verifying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Authentic Currency</a:t>
            </a:r>
          </a:p>
        </p:txBody>
      </p:sp>
      <p:sp>
        <p:nvSpPr>
          <p:cNvPr id="176" name="Shape 176"/>
          <p:cNvSpPr txBox="1"/>
          <p:nvPr>
            <p:ph idx="4294967295" type="body"/>
          </p:nvPr>
        </p:nvSpPr>
        <p:spPr>
          <a:xfrm>
            <a:off x="609600" y="2438400"/>
            <a:ext cx="4267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security features: </a:t>
            </a:r>
          </a:p>
        </p:txBody>
      </p:sp>
      <p:pic>
        <p:nvPicPr>
          <p:cNvPr descr="Security Thread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1752600"/>
            <a:ext cx="3810000" cy="135413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914400" y="3124200"/>
            <a:ext cx="76200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AutoNum type="arabicPeriod" startAt="6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security thread is evident—a thin embedded vertical strip with the denomination of the bill printed in it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AutoNum type="arabicPeriod" startAt="6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minute printing on the security threads, as well as around the portrait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AutoNum type="arabicPeriod" startAt="6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bill is tilted, the number in the lower right-hand corner makes a color shift from copper to green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84" name="Shape 184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5" name="Shape 185"/>
          <p:cNvSpPr/>
          <p:nvPr>
            <p:ph idx="4294967295" type="title"/>
          </p:nvPr>
        </p:nvSpPr>
        <p:spPr>
          <a:xfrm>
            <a:off x="762000" y="762000"/>
            <a:ext cx="79248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Examples of Security Features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12" y="2705100"/>
            <a:ext cx="7621587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39" name="Shape 39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4294967295" type="title"/>
          </p:nvPr>
        </p:nvSpPr>
        <p:spPr>
          <a:xfrm>
            <a:off x="762000" y="838200"/>
            <a:ext cx="7391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3A753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Chapter 10</a:t>
            </a:r>
            <a:r>
              <a:rPr b="0" i="0" lang="en-US" sz="3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Handwriting Analysis, </a:t>
            </a:r>
            <a:b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Forgery, and Counterfeiting</a:t>
            </a:r>
            <a:r>
              <a:rPr b="1" i="1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By the end of this chapter you will be able to:</a:t>
            </a:r>
            <a:r>
              <a:rPr b="1" i="0" lang="en-US" sz="18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1" name="Shape 41"/>
          <p:cNvSpPr txBox="1"/>
          <p:nvPr>
            <p:ph idx="4294967295" type="body"/>
          </p:nvPr>
        </p:nvSpPr>
        <p:spPr>
          <a:xfrm>
            <a:off x="762000" y="2667000"/>
            <a:ext cx="80772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Distinguish between the terms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forgery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fraudulence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several ways that businesses prevent check forgery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4 features of paper currency that are used to detect counterfeit bills </a:t>
            </a:r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525" y="304800"/>
            <a:ext cx="176847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192" name="Shape 192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3" name="Shape 193"/>
          <p:cNvSpPr/>
          <p:nvPr>
            <p:ph idx="4294967295" type="title"/>
          </p:nvPr>
        </p:nvSpPr>
        <p:spPr>
          <a:xfrm>
            <a:off x="762000" y="762000"/>
            <a:ext cx="73914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  . . . . . . . . . . . . . . . . . Summary </a:t>
            </a:r>
          </a:p>
        </p:txBody>
      </p:sp>
      <p:sp>
        <p:nvSpPr>
          <p:cNvPr id="194" name="Shape 194"/>
          <p:cNvSpPr txBox="1"/>
          <p:nvPr>
            <p:ph idx="4294967295" type="body"/>
          </p:nvPr>
        </p:nvSpPr>
        <p:spPr>
          <a:xfrm>
            <a:off x="838200" y="2438400"/>
            <a:ext cx="8077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Handwriting analysis compares questioned documents with exemplars to establish authorship.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Aspects of a person’s handwriting style can be analyzed to ascertain authenticity.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new features of paper currency help prevent counterfeiting.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Technological advances have enhanced chances of detecting forged documents. 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5943600"/>
            <a:ext cx="59436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48" name="Shape 48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" name="Shape 49"/>
          <p:cNvSpPr txBox="1"/>
          <p:nvPr>
            <p:ph idx="4294967295" type="title"/>
          </p:nvPr>
        </p:nvSpPr>
        <p:spPr>
          <a:xfrm>
            <a:off x="762000" y="1066800"/>
            <a:ext cx="7924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Introduction </a:t>
            </a:r>
          </a:p>
        </p:txBody>
      </p:sp>
      <p:sp>
        <p:nvSpPr>
          <p:cNvPr id="50" name="Shape 50"/>
          <p:cNvSpPr txBox="1"/>
          <p:nvPr>
            <p:ph idx="4294967295" type="body"/>
          </p:nvPr>
        </p:nvSpPr>
        <p:spPr>
          <a:xfrm>
            <a:off x="838200" y="2362200"/>
            <a:ext cx="7848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 and compare questioned documents with known material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investigations include: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Handwriting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printouts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Commercial printing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Paper and ink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Threatening, ransom, or suicide notes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helps identify a document’s author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56" name="Shape 56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7" name="Shape 57"/>
          <p:cNvSpPr/>
          <p:nvPr>
            <p:ph idx="4294967295" type="title"/>
          </p:nvPr>
        </p:nvSpPr>
        <p:spPr>
          <a:xfrm>
            <a:off x="762000" y="762000"/>
            <a:ext cx="74676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History of Forensic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Handwriting Analysis </a:t>
            </a:r>
          </a:p>
        </p:txBody>
      </p:sp>
      <p:sp>
        <p:nvSpPr>
          <p:cNvPr id="58" name="Shape 58"/>
          <p:cNvSpPr txBox="1"/>
          <p:nvPr>
            <p:ph idx="4294967295" type="body"/>
          </p:nvPr>
        </p:nvSpPr>
        <p:spPr>
          <a:xfrm>
            <a:off x="838200" y="2438400"/>
            <a:ext cx="8001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Char char="o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1930s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—handwriting analysis played a role in the famous Lindbergh case.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Char char="o"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1999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—the US Court of Appeals determined that handwriting analysis qualifies as a form of expert testimony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admissible in court, scientifically accepted guidelines must be followed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Char char="o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Scotland Yard, the FBI, and the Secret Service use handwriting analysis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64" name="Shape 64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5" name="Shape 65"/>
          <p:cNvSpPr/>
          <p:nvPr>
            <p:ph idx="4294967295" type="title"/>
          </p:nvPr>
        </p:nvSpPr>
        <p:spPr>
          <a:xfrm>
            <a:off x="762000" y="838200"/>
            <a:ext cx="79248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Introduction to Handwriting </a:t>
            </a:r>
          </a:p>
        </p:txBody>
      </p:sp>
      <p:sp>
        <p:nvSpPr>
          <p:cNvPr id="66" name="Shape 66"/>
          <p:cNvSpPr txBox="1"/>
          <p:nvPr>
            <p:ph idx="4294967295" type="body"/>
          </p:nvPr>
        </p:nvSpPr>
        <p:spPr>
          <a:xfrm>
            <a:off x="533400" y="2362200"/>
            <a:ext cx="799782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Everyone’s handwriting shows natural variations.  Here are 6 of the 12 major, specific traits. 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352800"/>
            <a:ext cx="7467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73" name="Shape 73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4" name="Shape 74"/>
          <p:cNvSpPr/>
          <p:nvPr>
            <p:ph idx="4294967295" type="title"/>
          </p:nvPr>
        </p:nvSpPr>
        <p:spPr>
          <a:xfrm>
            <a:off x="762000" y="990600"/>
            <a:ext cx="79248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Introduction to Handwriting </a:t>
            </a:r>
          </a:p>
        </p:txBody>
      </p:sp>
      <p:sp>
        <p:nvSpPr>
          <p:cNvPr id="75" name="Shape 75"/>
          <p:cNvSpPr txBox="1"/>
          <p:nvPr>
            <p:ph idx="4294967295" type="body"/>
          </p:nvPr>
        </p:nvSpPr>
        <p:spPr>
          <a:xfrm>
            <a:off x="381000" y="23622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The traits are functions of formatting or of letter or line form.  Here are the other 6 of the 12 major, specific traits. 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352800"/>
            <a:ext cx="77724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82" name="Shape 82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3" name="Shape 83"/>
          <p:cNvSpPr/>
          <p:nvPr>
            <p:ph idx="4294967295" type="title"/>
          </p:nvPr>
        </p:nvSpPr>
        <p:spPr>
          <a:xfrm>
            <a:off x="762000" y="838200"/>
            <a:ext cx="78486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Handwriting Examination  </a:t>
            </a:r>
          </a:p>
        </p:txBody>
      </p:sp>
      <p:sp>
        <p:nvSpPr>
          <p:cNvPr id="84" name="Shape 84"/>
          <p:cNvSpPr txBox="1"/>
          <p:nvPr>
            <p:ph idx="4294967295" type="body"/>
          </p:nvPr>
        </p:nvSpPr>
        <p:spPr>
          <a:xfrm>
            <a:off x="838200" y="2362200"/>
            <a:ext cx="76962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writings came from one person if: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similarities are unique and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unexplainable difference(s) are found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ymbo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Examine the questionable document for detectable traits and record them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ymbo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 a known sample of the suspect’s writing (an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exemplar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 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ymbo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and draw conclusions about the authorship of the questionable document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90" name="Shape 90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1" name="Shape 91"/>
          <p:cNvSpPr/>
          <p:nvPr>
            <p:ph idx="4294967295" type="title"/>
          </p:nvPr>
        </p:nvSpPr>
        <p:spPr>
          <a:xfrm>
            <a:off x="762000" y="838200"/>
            <a:ext cx="7848600" cy="1066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Technology Used in </a:t>
            </a:r>
            <a:b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Handwriting Analysis </a:t>
            </a:r>
          </a:p>
        </p:txBody>
      </p:sp>
      <p:sp>
        <p:nvSpPr>
          <p:cNvPr id="92" name="Shape 92"/>
          <p:cNvSpPr txBox="1"/>
          <p:nvPr>
            <p:ph idx="4294967295" type="body"/>
          </p:nvPr>
        </p:nvSpPr>
        <p:spPr>
          <a:xfrm>
            <a:off x="838200" y="2362200"/>
            <a:ext cx="7693025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o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Biometric Signature Pads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“Learns” to recognize how a person signs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Evaluates speed, pressure, and rhythm of the signature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Recognizes forgeries by the detection of even slight differences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Computerized Analysis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Compares handwriting samples objectively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Compared with samples stored in databases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4294967295" type="ftr"/>
          </p:nvPr>
        </p:nvSpPr>
        <p:spPr>
          <a:xfrm>
            <a:off x="838200" y="6248400"/>
            <a:ext cx="7620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Forensic Science: Fundamentals &amp; Investigations, Chapter 10 </a:t>
            </a:r>
          </a:p>
        </p:txBody>
      </p:sp>
      <p:sp>
        <p:nvSpPr>
          <p:cNvPr id="98" name="Shape 98"/>
          <p:cNvSpPr txBox="1"/>
          <p:nvPr>
            <p:ph idx="4294967295" type="sldNum"/>
          </p:nvPr>
        </p:nvSpPr>
        <p:spPr>
          <a:xfrm>
            <a:off x="84137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9" name="Shape 99"/>
          <p:cNvSpPr/>
          <p:nvPr>
            <p:ph idx="4294967295" type="title"/>
          </p:nvPr>
        </p:nvSpPr>
        <p:spPr>
          <a:xfrm>
            <a:off x="762000" y="990600"/>
            <a:ext cx="3657600" cy="91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A753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53A753"/>
                </a:solidFill>
                <a:latin typeface="Arial"/>
                <a:ea typeface="Arial"/>
                <a:cs typeface="Arial"/>
                <a:sym typeface="Arial"/>
              </a:rPr>
              <a:t>Handwriting </a:t>
            </a:r>
          </a:p>
        </p:txBody>
      </p:sp>
      <p:sp>
        <p:nvSpPr>
          <p:cNvPr id="100" name="Shape 100"/>
          <p:cNvSpPr txBox="1"/>
          <p:nvPr>
            <p:ph idx="4294967295" type="body"/>
          </p:nvPr>
        </p:nvSpPr>
        <p:spPr>
          <a:xfrm>
            <a:off x="838200" y="2590800"/>
            <a:ext cx="792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Evidence in the Courtroom 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 explains how comparisons were made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Cross-examination by defense attorney may follow</a:t>
            </a:r>
          </a:p>
          <a:p>
            <a:pPr indent="-342900" lvl="0" marL="342900" marR="0" rtl="0" algn="l">
              <a:lnSpc>
                <a:spcPct val="85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Arial"/>
              <a:buChar char="o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Shortcomings in Analysis</a:t>
            </a:r>
            <a:r>
              <a:rPr b="0" i="0" lang="en-US" sz="2800" u="none" cap="none" strike="noStrik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base documents real or fake?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mood, age, fatigue impact the handwriting?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experts miss details any details?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600200"/>
            <a:ext cx="3886200" cy="103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33CCCC"/>
      </a:accent4>
      <a:accent5>
        <a:srgbClr val="99CC99"/>
      </a:accent5>
      <a:accent6>
        <a:srgbClr val="FFFFFF"/>
      </a:accent6>
      <a:hlink>
        <a:srgbClr val="003366"/>
      </a:hlink>
      <a:folHlink>
        <a:srgbClr val="CC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