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6400" cy="9083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525" lIns="91050" rIns="91050" wrap="square" tIns="45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pathLst>
                  <a:path extrusionOk="0" h="735" w="1728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fmla="val 0" name="adj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Shape 17"/>
          <p:cNvSpPr/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3622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1pPr>
            <a:lvl2pPr indent="-1714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13335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•"/>
              <a:defRPr/>
            </a:lvl3pPr>
            <a:lvl4pPr indent="-2286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har char="●"/>
              <a:defRPr/>
            </a:lvl4pPr>
            <a:lvl5pPr indent="-154304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5pPr>
            <a:lvl6pPr indent="-154304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6pPr>
            <a:lvl7pPr indent="-154304" lvl="6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7pPr>
            <a:lvl8pPr indent="-154304" lvl="7" marL="4800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8pPr>
            <a:lvl9pPr indent="-154304" lvl="8" marL="6629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29" name="Shape 2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4294967295" type="title"/>
          </p:nvPr>
        </p:nvSpPr>
        <p:spPr>
          <a:xfrm>
            <a:off x="762000" y="838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Chapter 8</a:t>
            </a:r>
            <a:r>
              <a:rPr b="0" i="0" lang="en-US" sz="32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and Blood Splatter</a:t>
            </a:r>
            <a:r>
              <a:rPr b="1" i="1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  <a:r>
              <a:rPr b="1" i="0" lang="en-US" sz="18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" name="Shape 31"/>
          <p:cNvSpPr txBox="1"/>
          <p:nvPr>
            <p:ph idx="4294967295" type="body"/>
          </p:nvPr>
        </p:nvSpPr>
        <p:spPr>
          <a:xfrm>
            <a:off x="762000" y="2362200"/>
            <a:ext cx="8077200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the composition of blood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function of blood cells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the blood type of a blood sample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 a blood splatter analysis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 wounds and describe the nature of the weapon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and process blood evidence </a:t>
            </a: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525" y="304800"/>
            <a:ext cx="17684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1752600" y="6096000"/>
            <a:ext cx="579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Rights Reserved  South-Western / Cengage Learning © 2012,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05" name="Shape 10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6" name="Shape 106"/>
          <p:cNvSpPr/>
          <p:nvPr>
            <p:ph idx="4294967295" type="title"/>
          </p:nvPr>
        </p:nvSpPr>
        <p:spPr>
          <a:xfrm>
            <a:off x="762000" y="762000"/>
            <a:ext cx="77724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Typing—Antibodies</a:t>
            </a:r>
          </a:p>
        </p:txBody>
      </p:sp>
      <p:sp>
        <p:nvSpPr>
          <p:cNvPr id="107" name="Shape 107"/>
          <p:cNvSpPr txBox="1"/>
          <p:nvPr>
            <p:ph idx="4294967295" type="body"/>
          </p:nvPr>
        </p:nvSpPr>
        <p:spPr>
          <a:xfrm>
            <a:off x="762000" y="2514600"/>
            <a:ext cx="4953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Antibodies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Y-shaped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secreted by white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cells that attach to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antigens to destroy them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foreign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molecules or cells that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 to antibodies</a:t>
            </a:r>
          </a:p>
        </p:txBody>
      </p:sp>
      <p:sp>
        <p:nvSpPr>
          <p:cNvPr id="108" name="Shape 108"/>
          <p:cNvSpPr/>
          <p:nvPr/>
        </p:nvSpPr>
        <p:spPr>
          <a:xfrm>
            <a:off x="1971675" y="1657350"/>
            <a:ext cx="19431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971675" y="1657350"/>
            <a:ext cx="19431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2590800"/>
            <a:ext cx="3276600" cy="30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16" name="Shape 116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7" name="Shape 117"/>
          <p:cNvSpPr/>
          <p:nvPr>
            <p:ph idx="4294967295" type="title"/>
          </p:nvPr>
        </p:nvSpPr>
        <p:spPr>
          <a:xfrm>
            <a:off x="762000" y="762000"/>
            <a:ext cx="77724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Enzymes  </a:t>
            </a:r>
          </a:p>
        </p:txBody>
      </p:sp>
      <p:sp>
        <p:nvSpPr>
          <p:cNvPr id="118" name="Shape 118"/>
          <p:cNvSpPr txBox="1"/>
          <p:nvPr>
            <p:ph idx="4294967295" type="body"/>
          </p:nvPr>
        </p:nvSpPr>
        <p:spPr>
          <a:xfrm>
            <a:off x="762000" y="2438400"/>
            <a:ext cx="8077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</a:t>
            </a: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complex proteins that catalyze different biochemical reactions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540"/>
              </a:spcBef>
              <a:spcAft>
                <a:spcPts val="54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enzymes and proteins have been found in the blood that are important for identification purposes </a:t>
            </a:r>
          </a:p>
        </p:txBody>
      </p:sp>
      <p:sp>
        <p:nvSpPr>
          <p:cNvPr id="119" name="Shape 119"/>
          <p:cNvSpPr/>
          <p:nvPr/>
        </p:nvSpPr>
        <p:spPr>
          <a:xfrm>
            <a:off x="1971675" y="1657350"/>
            <a:ext cx="19431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971675" y="1657350"/>
            <a:ext cx="19431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26" name="Shape 126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7" name="Shape 127"/>
          <p:cNvSpPr/>
          <p:nvPr>
            <p:ph idx="4294967295" type="title"/>
          </p:nvPr>
        </p:nvSpPr>
        <p:spPr>
          <a:xfrm>
            <a:off x="762000" y="762000"/>
            <a:ext cx="78486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Typing</a:t>
            </a:r>
            <a:b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—Probability and Blood Types  </a:t>
            </a:r>
          </a:p>
        </p:txBody>
      </p:sp>
      <p:sp>
        <p:nvSpPr>
          <p:cNvPr id="128" name="Shape 128"/>
          <p:cNvSpPr txBox="1"/>
          <p:nvPr>
            <p:ph idx="4294967295" type="body"/>
          </p:nvPr>
        </p:nvSpPr>
        <p:spPr>
          <a:xfrm>
            <a:off x="838200" y="2362200"/>
            <a:ext cx="76200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probability of a blood type equals the product of probabilities for each protein group</a:t>
            </a:r>
          </a:p>
          <a:p>
            <a:pPr indent="-285750" lvl="1" marL="742950" marR="0" rtl="0" algn="ctr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b="1" i="0" lang="en-US" sz="2400" u="none" cap="none" strike="noStrike">
                <a:solidFill>
                  <a:srgbClr val="4CA275"/>
                </a:solidFill>
                <a:latin typeface="Arial"/>
                <a:ea typeface="Arial"/>
                <a:cs typeface="Arial"/>
                <a:sym typeface="Arial"/>
              </a:rPr>
              <a:t>Type A = 42%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400" u="none" cap="none" strike="noStrike">
                <a:solidFill>
                  <a:srgbClr val="4CA275"/>
                </a:solidFill>
                <a:latin typeface="Arial"/>
                <a:ea typeface="Arial"/>
                <a:cs typeface="Arial"/>
                <a:sym typeface="Arial"/>
              </a:rPr>
              <a:t>Rh Factor = 85%</a:t>
            </a:r>
          </a:p>
          <a:p>
            <a:pPr indent="-285750" lvl="1" marL="742950" marR="0" rtl="0" algn="ctr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</a:t>
            </a:r>
            <a:r>
              <a:rPr b="1" i="0" lang="en-US" sz="2400" u="none" cap="none" strike="noStrike">
                <a:solidFill>
                  <a:srgbClr val="4CA275"/>
                </a:solidFill>
                <a:latin typeface="Arial"/>
                <a:ea typeface="Arial"/>
                <a:cs typeface="Arial"/>
                <a:sym typeface="Arial"/>
              </a:rPr>
              <a:t>A+ = .42 x .85 = .357 (35.7%)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Knowing additional proteins and enzymes in the blood sample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Narrows the population group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the probability of identifying a suspect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34" name="Shape 134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5" name="Shape 135"/>
          <p:cNvSpPr/>
          <p:nvPr>
            <p:ph idx="4294967295" type="title"/>
          </p:nvPr>
        </p:nvSpPr>
        <p:spPr>
          <a:xfrm>
            <a:off x="762000" y="914400"/>
            <a:ext cx="47244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Splatter  </a:t>
            </a:r>
          </a:p>
        </p:txBody>
      </p:sp>
      <p:sp>
        <p:nvSpPr>
          <p:cNvPr id="136" name="Shape 136"/>
          <p:cNvSpPr txBox="1"/>
          <p:nvPr>
            <p:ph idx="4294967295" type="body"/>
          </p:nvPr>
        </p:nvSpPr>
        <p:spPr>
          <a:xfrm>
            <a:off x="838200" y="2362200"/>
            <a:ext cx="75438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1939—splatter patterns first 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analyzed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may splatter when a wound is inflicted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splatter pattern—a grouping of blood stains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Patterns help to reconstruct the events surrounding a shooting, stabbing, or beating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1371600"/>
            <a:ext cx="2286000" cy="160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43" name="Shape 14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4" name="Shape 144"/>
          <p:cNvSpPr/>
          <p:nvPr>
            <p:ph idx="4294967295" type="title"/>
          </p:nvPr>
        </p:nvSpPr>
        <p:spPr>
          <a:xfrm>
            <a:off x="838200" y="990600"/>
            <a:ext cx="78486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Splatter Analysis  </a:t>
            </a:r>
          </a:p>
        </p:txBody>
      </p:sp>
      <p:sp>
        <p:nvSpPr>
          <p:cNvPr id="145" name="Shape 145"/>
          <p:cNvSpPr txBox="1"/>
          <p:nvPr>
            <p:ph idx="4294967295" type="body"/>
          </p:nvPr>
        </p:nvSpPr>
        <p:spPr>
          <a:xfrm>
            <a:off x="762000" y="2362200"/>
            <a:ext cx="792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Analysis of a splatter pattern can aid in determining the: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 blood traveled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angle of impact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 of origin of the blood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velocity of the blood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320"/>
              </a:spcBef>
              <a:spcAft>
                <a:spcPts val="48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manner of death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51" name="Shape 151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2" name="Shape 152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Splatter Analysis  </a:t>
            </a:r>
          </a:p>
        </p:txBody>
      </p:sp>
      <p:sp>
        <p:nvSpPr>
          <p:cNvPr id="153" name="Shape 153"/>
          <p:cNvSpPr txBox="1"/>
          <p:nvPr>
            <p:ph idx="4294967295" type="body"/>
          </p:nvPr>
        </p:nvSpPr>
        <p:spPr>
          <a:xfrm>
            <a:off x="838200" y="2362200"/>
            <a:ext cx="769302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Natural cohesiveness of blood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34290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1400" y="4033837"/>
            <a:ext cx="5105400" cy="99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61" name="Shape 161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2" name="Shape 162"/>
          <p:cNvSpPr/>
          <p:nvPr>
            <p:ph idx="4294967295" type="title"/>
          </p:nvPr>
        </p:nvSpPr>
        <p:spPr>
          <a:xfrm>
            <a:off x="762000" y="762000"/>
            <a:ext cx="57150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Splatter Analysis </a:t>
            </a:r>
          </a:p>
        </p:txBody>
      </p:sp>
      <p:sp>
        <p:nvSpPr>
          <p:cNvPr id="163" name="Shape 163"/>
          <p:cNvSpPr txBox="1"/>
          <p:nvPr>
            <p:ph idx="4294967295" type="body"/>
          </p:nvPr>
        </p:nvSpPr>
        <p:spPr>
          <a:xfrm>
            <a:off x="838200" y="2362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Satellite droplets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blood falls from a height, or at a high velocity,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overcomes its natural cohesiveness, and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Separates from the main droplet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Spiking patterns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around the droplet </a:t>
            </a:r>
            <a:b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edges when blood falls </a:t>
            </a:r>
            <a:b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onto a less-than-smooth </a:t>
            </a:r>
            <a:b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4114800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70" name="Shape 170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1" name="Shape 171"/>
          <p:cNvSpPr/>
          <p:nvPr>
            <p:ph idx="4294967295" type="title"/>
          </p:nvPr>
        </p:nvSpPr>
        <p:spPr>
          <a:xfrm>
            <a:off x="762000" y="762000"/>
            <a:ext cx="57150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Splatter Analysis</a:t>
            </a:r>
            <a:b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—Directionality 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4665662"/>
            <a:ext cx="2438400" cy="11255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2362200"/>
            <a:ext cx="5638800" cy="19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174" name="Shape 174"/>
          <p:cNvSpPr txBox="1"/>
          <p:nvPr>
            <p:ph idx="4294967295" type="body"/>
          </p:nvPr>
        </p:nvSpPr>
        <p:spPr>
          <a:xfrm>
            <a:off x="533400" y="4495800"/>
            <a:ext cx="518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The shape of an individual drop of blood provides clues to the direction from where the blood originated.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How will the point of impact compare with the rest of a blood pattern?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80" name="Shape 180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1" name="Shape 181"/>
          <p:cNvSpPr/>
          <p:nvPr>
            <p:ph idx="4294967295" type="title"/>
          </p:nvPr>
        </p:nvSpPr>
        <p:spPr>
          <a:xfrm>
            <a:off x="762000" y="762000"/>
            <a:ext cx="57150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Splatter Analysis 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3276600"/>
            <a:ext cx="54102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838200" y="2362200"/>
            <a:ext cx="7620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Lines of convergence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—two or blood splatters can pinpoint the location of the blood source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189" name="Shape 18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0" name="Shape 190"/>
          <p:cNvSpPr/>
          <p:nvPr>
            <p:ph idx="4294967295" type="title"/>
          </p:nvPr>
        </p:nvSpPr>
        <p:spPr>
          <a:xfrm>
            <a:off x="762000" y="762000"/>
            <a:ext cx="68580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Splatter Analysis</a:t>
            </a:r>
            <a:b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—Six Patterns </a:t>
            </a:r>
          </a:p>
        </p:txBody>
      </p:sp>
      <p:sp>
        <p:nvSpPr>
          <p:cNvPr id="191" name="Shape 191"/>
          <p:cNvSpPr txBox="1"/>
          <p:nvPr>
            <p:ph idx="4294967295" type="body"/>
          </p:nvPr>
        </p:nvSpPr>
        <p:spPr>
          <a:xfrm>
            <a:off x="1066800" y="3810000"/>
            <a:ext cx="76200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each of these: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drops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Arterial gushes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Splashes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Smears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Trails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Pools 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362200"/>
            <a:ext cx="11715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2362200"/>
            <a:ext cx="1219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0" y="2362200"/>
            <a:ext cx="12954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00" y="2362200"/>
            <a:ext cx="1219200" cy="108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24800" y="2362200"/>
            <a:ext cx="12192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7600" y="2362200"/>
            <a:ext cx="12192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39" name="Shape 3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" name="Shape 40"/>
          <p:cNvSpPr/>
          <p:nvPr>
            <p:ph idx="4294967295" type="title"/>
          </p:nvPr>
        </p:nvSpPr>
        <p:spPr>
          <a:xfrm>
            <a:off x="762000" y="914400"/>
            <a:ext cx="79248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Introduction and History </a:t>
            </a:r>
          </a:p>
        </p:txBody>
      </p:sp>
      <p:sp>
        <p:nvSpPr>
          <p:cNvPr id="41" name="Shape 41"/>
          <p:cNvSpPr txBox="1"/>
          <p:nvPr>
            <p:ph idx="4294967295" type="body"/>
          </p:nvPr>
        </p:nvSpPr>
        <p:spPr>
          <a:xfrm>
            <a:off x="838200" y="2362200"/>
            <a:ext cx="7924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typing provides class evidence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profiling provides individual evidence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blood splatter pattern provides information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truthfulness of an account by a  witness or a suspect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origin of the blood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angle and velocity of impact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type of weapon used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203" name="Shape 20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4" name="Shape 204"/>
          <p:cNvSpPr/>
          <p:nvPr>
            <p:ph idx="4294967295" type="title"/>
          </p:nvPr>
        </p:nvSpPr>
        <p:spPr>
          <a:xfrm>
            <a:off x="762000" y="990600"/>
            <a:ext cx="78486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Splatter Analysis</a:t>
            </a:r>
            <a:b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—Impact </a:t>
            </a:r>
          </a:p>
        </p:txBody>
      </p:sp>
      <p:sp>
        <p:nvSpPr>
          <p:cNvPr id="205" name="Shape 205"/>
          <p:cNvSpPr txBox="1"/>
          <p:nvPr>
            <p:ph idx="4294967295" type="body"/>
          </p:nvPr>
        </p:nvSpPr>
        <p:spPr>
          <a:xfrm>
            <a:off x="838200" y="3810000"/>
            <a:ext cx="75438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Patterns can help investigators determine the type of weapon used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 of a pattern is produced by a gun shot?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 of a pattern is produced by a hammer blow?  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362200"/>
            <a:ext cx="1860550" cy="127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600" y="2362200"/>
            <a:ext cx="1905000" cy="128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213" name="Shape 21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4" name="Shape 214"/>
          <p:cNvSpPr/>
          <p:nvPr>
            <p:ph idx="4294967295" type="title"/>
          </p:nvPr>
        </p:nvSpPr>
        <p:spPr>
          <a:xfrm>
            <a:off x="762000" y="9144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Crime Scene Investigation </a:t>
            </a:r>
            <a:b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of Blood </a:t>
            </a:r>
          </a:p>
        </p:txBody>
      </p:sp>
      <p:sp>
        <p:nvSpPr>
          <p:cNvPr id="215" name="Shape 215"/>
          <p:cNvSpPr txBox="1"/>
          <p:nvPr>
            <p:ph idx="4294967295" type="body"/>
          </p:nvPr>
        </p:nvSpPr>
        <p:spPr>
          <a:xfrm>
            <a:off x="838200" y="2362200"/>
            <a:ext cx="769302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Search for blood evidence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Determine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AutoNum type="alphaLcPeriod"/>
            </a:pPr>
            <a:r>
              <a:rPr b="0" i="0" lang="en-US" sz="22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Is the evidence blood?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AutoNum type="alphaLcPeriod"/>
            </a:pPr>
            <a:r>
              <a:rPr b="0" i="0" lang="en-US" sz="22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Is the blood human?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AutoNum type="alphaLcPeriod"/>
            </a:pPr>
            <a:r>
              <a:rPr b="0" i="0" lang="en-US" sz="22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What is the blood type?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Interpret the findings: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AutoNum type="alphaLcPeriod"/>
            </a:pPr>
            <a:r>
              <a:rPr b="0" i="0" lang="en-US" sz="22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Does the blood type match a suspect’s blood?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AutoNum type="alphaLcPeriod"/>
            </a:pPr>
            <a:r>
              <a:rPr b="0" i="0" lang="en-US" sz="22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If not, exclude that suspect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AutoNum type="alphaLcPeriod"/>
            </a:pPr>
            <a:r>
              <a:rPr b="0" i="0" lang="en-US" sz="22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If yes, decide if DNA profiling is necessary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221" name="Shape 221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2" name="Shape 222"/>
          <p:cNvSpPr/>
          <p:nvPr>
            <p:ph idx="4294967295" type="title"/>
          </p:nvPr>
        </p:nvSpPr>
        <p:spPr>
          <a:xfrm>
            <a:off x="838200" y="762000"/>
            <a:ext cx="7543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 . . . . . . . . . . . . . . . . . Summary </a:t>
            </a:r>
          </a:p>
        </p:txBody>
      </p:sp>
      <p:sp>
        <p:nvSpPr>
          <p:cNvPr id="223" name="Shape 223"/>
          <p:cNvSpPr txBox="1"/>
          <p:nvPr>
            <p:ph idx="4294967295" type="body"/>
          </p:nvPr>
        </p:nvSpPr>
        <p:spPr>
          <a:xfrm>
            <a:off x="762000" y="2362200"/>
            <a:ext cx="8077200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consists of cellular components and plasma.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various human blood types are caused by the presence or absence of A and/or B proteins on the surface of red blood cells.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splatter evidence can be used to recreate a crime scene.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91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Investigators endeavor to (a) locate, (b) identify, and (c) interpret blood splatter patterns at crime scenes. 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5943600"/>
            <a:ext cx="59436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47" name="Shape 4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" name="Shape 48"/>
          <p:cNvSpPr/>
          <p:nvPr>
            <p:ph idx="4294967295" type="title"/>
          </p:nvPr>
        </p:nvSpPr>
        <p:spPr>
          <a:xfrm>
            <a:off x="838200" y="990600"/>
            <a:ext cx="60198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Composition of Blood  </a:t>
            </a:r>
          </a:p>
        </p:txBody>
      </p:sp>
      <p:sp>
        <p:nvSpPr>
          <p:cNvPr id="49" name="Shape 49"/>
          <p:cNvSpPr txBox="1"/>
          <p:nvPr>
            <p:ph idx="4294967295" type="body"/>
          </p:nvPr>
        </p:nvSpPr>
        <p:spPr>
          <a:xfrm>
            <a:off x="838200" y="2362200"/>
            <a:ext cx="75438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—a liquid suspending other blood components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blood cells (Erthrocytes)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—carries oxygen to the body’s cells and carbon dioxide away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blood cells (Leukocytes)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—fights disease and foreign invaders and, alone, contain cell nuclei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Platelets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—aids in blood clotting and the repair of damaged blood vessels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55" name="Shape 5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" name="Shape 56"/>
          <p:cNvSpPr/>
          <p:nvPr>
            <p:ph idx="4294967295" type="title"/>
          </p:nvPr>
        </p:nvSpPr>
        <p:spPr>
          <a:xfrm>
            <a:off x="838200" y="990600"/>
            <a:ext cx="60198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Composition of Blood  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505075"/>
            <a:ext cx="56388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63" name="Shape 6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" name="Shape 64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Types of Blood Cells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438400"/>
            <a:ext cx="365125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71" name="Shape 71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2" name="Shape 72"/>
          <p:cNvSpPr/>
          <p:nvPr>
            <p:ph idx="4294967295" type="title"/>
          </p:nvPr>
        </p:nvSpPr>
        <p:spPr>
          <a:xfrm>
            <a:off x="762000" y="914400"/>
            <a:ext cx="79248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Cellular Components of Blood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438400"/>
            <a:ext cx="5334000" cy="39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79" name="Shape 7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0" name="Shape 80"/>
          <p:cNvSpPr/>
          <p:nvPr>
            <p:ph idx="4294967295" type="title"/>
          </p:nvPr>
        </p:nvSpPr>
        <p:spPr>
          <a:xfrm>
            <a:off x="762000" y="990600"/>
            <a:ext cx="78486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Typing—Proteins </a:t>
            </a:r>
          </a:p>
        </p:txBody>
      </p:sp>
      <p:sp>
        <p:nvSpPr>
          <p:cNvPr id="81" name="Shape 81"/>
          <p:cNvSpPr txBox="1"/>
          <p:nvPr>
            <p:ph idx="4294967295" type="body"/>
          </p:nvPr>
        </p:nvSpPr>
        <p:spPr>
          <a:xfrm>
            <a:off x="762000" y="2362200"/>
            <a:ext cx="81534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Discovered in 1900 by Karl Landsteiner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Identifies the presence or absence of particular proteins embedded in the cell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Quicker and less expensive than DNA profiling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14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class evidence but can still link a suspect to a crime scene or exclude a suspect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87" name="Shape 8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8" name="Shape 88"/>
          <p:cNvSpPr/>
          <p:nvPr>
            <p:ph idx="4294967295" type="title"/>
          </p:nvPr>
        </p:nvSpPr>
        <p:spPr>
          <a:xfrm>
            <a:off x="762000" y="990600"/>
            <a:ext cx="78486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Blood Typing—Proteins 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362200"/>
            <a:ext cx="64770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524000" y="4191000"/>
            <a:ext cx="65532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42%		12%		3%		43%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population in the United States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8 </a:t>
            </a:r>
          </a:p>
        </p:txBody>
      </p:sp>
      <p:sp>
        <p:nvSpPr>
          <p:cNvPr id="96" name="Shape 96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7" name="Shape 97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A36C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62A36C"/>
                </a:solidFill>
                <a:latin typeface="Arial"/>
                <a:ea typeface="Arial"/>
                <a:cs typeface="Arial"/>
                <a:sym typeface="Arial"/>
              </a:rPr>
              <a:t>Rh Factor</a:t>
            </a:r>
          </a:p>
        </p:txBody>
      </p:sp>
      <p:sp>
        <p:nvSpPr>
          <p:cNvPr id="98" name="Shape 98"/>
          <p:cNvSpPr txBox="1"/>
          <p:nvPr>
            <p:ph idx="4294967295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85% of the population has a protein called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 factor on their blood cells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3505200"/>
            <a:ext cx="3581400" cy="21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33CCCC"/>
      </a:accent4>
      <a:accent5>
        <a:srgbClr val="99CC99"/>
      </a:accent5>
      <a:accent6>
        <a:srgbClr val="FFFFFF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