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6400" cy="9083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0AF288E-6ACF-452F-B243-1123252FE6DA}">
  <a:tblStyle styleId="{A0AF288E-6ACF-452F-B243-1123252FE6D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525" lIns="91050" rIns="91050" wrap="square" tIns="45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pathLst>
                  <a:path extrusionOk="0" h="735" w="1728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fmla="val 0" name="adj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Shape 17"/>
          <p:cNvSpPr/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3622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1pPr>
            <a:lvl2pPr indent="-1714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13335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•"/>
              <a:defRPr/>
            </a:lvl3pPr>
            <a:lvl4pPr indent="-2286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har char="●"/>
              <a:defRPr/>
            </a:lvl4pPr>
            <a:lvl5pPr indent="-154304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5pPr>
            <a:lvl6pPr indent="-154304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6pPr>
            <a:lvl7pPr indent="-154304" lvl="6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7pPr>
            <a:lvl8pPr indent="-154304" lvl="7" marL="4800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8pPr>
            <a:lvl9pPr indent="-154304" lvl="8" marL="6629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29" name="Shape 2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4294967295" type="title"/>
          </p:nvPr>
        </p:nvSpPr>
        <p:spPr>
          <a:xfrm>
            <a:off x="762000" y="533400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6  </a:t>
            </a:r>
            <a:r>
              <a:rPr b="1" i="1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Fingerprints</a:t>
            </a:r>
            <a:r>
              <a:rPr b="1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  <a:r>
              <a:rPr b="1" i="0" lang="en-US" sz="18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" name="Shape 31"/>
          <p:cNvSpPr txBox="1"/>
          <p:nvPr>
            <p:ph idx="4294967295" type="body"/>
          </p:nvPr>
        </p:nvSpPr>
        <p:spPr>
          <a:xfrm>
            <a:off x="838200" y="2362200"/>
            <a:ext cx="8077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the history of fingerprinting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characteristics of fingerprints and fingerprinting minutiae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when and how fingerprints form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fingerprints can be left on objects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basic types of fingerprints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criminals attempt to alter their fingerprints </a:t>
            </a: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525" y="304800"/>
            <a:ext cx="17684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1752600" y="6019800"/>
            <a:ext cx="579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Rights Reserved  South-Western / Cengage Learning © 2012,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05" name="Shape 10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6" name="Shape 106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Characteristics of Fingerprints </a:t>
            </a:r>
          </a:p>
        </p:txBody>
      </p:sp>
      <p:sp>
        <p:nvSpPr>
          <p:cNvPr id="107" name="Shape 107"/>
          <p:cNvSpPr txBox="1"/>
          <p:nvPr>
            <p:ph idx="4294967295" type="body"/>
          </p:nvPr>
        </p:nvSpPr>
        <p:spPr>
          <a:xfrm>
            <a:off x="838200" y="2362200"/>
            <a:ext cx="7848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3 general fingerprint distinctions: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048000"/>
            <a:ext cx="17526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3048000"/>
            <a:ext cx="1752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3048000"/>
            <a:ext cx="17653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838200" y="4953000"/>
            <a:ext cx="79248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			        	 	            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</a:t>
            </a:r>
            <a:b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graphicFrame>
        <p:nvGraphicFramePr>
          <p:cNvPr id="112" name="Shape 112"/>
          <p:cNvGraphicFramePr/>
          <p:nvPr/>
        </p:nvGraphicFramePr>
        <p:xfrm>
          <a:off x="1219200" y="502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{A0AF288E-6ACF-452F-B243-1123252FE6DA}</a:tableStyleId>
              </a:tblPr>
              <a:tblGrid>
                <a:gridCol w="2286000"/>
                <a:gridCol w="2286000"/>
                <a:gridCol w="2286000"/>
              </a:tblGrid>
              <a:tr h="688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ARCH</a:t>
                      </a:r>
                    </a:p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About 5%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WHORL</a:t>
                      </a:r>
                    </a:p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About 30%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LOOP</a:t>
                      </a:r>
                    </a:p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About 65%</a:t>
                      </a:r>
                    </a:p>
                  </a:txBody>
                  <a:tcPr marT="0" marB="0" marR="0" marL="0"/>
                </a:tc>
              </a:tr>
              <a:tr h="417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 the population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18" name="Shape 118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9" name="Shape 119"/>
          <p:cNvSpPr/>
          <p:nvPr>
            <p:ph idx="4294967295" type="title"/>
          </p:nvPr>
        </p:nvSpPr>
        <p:spPr>
          <a:xfrm>
            <a:off x="762000" y="990600"/>
            <a:ext cx="72390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Characteristics of Fingerprints </a:t>
            </a:r>
          </a:p>
        </p:txBody>
      </p:sp>
      <p:sp>
        <p:nvSpPr>
          <p:cNvPr id="120" name="Shape 120"/>
          <p:cNvSpPr txBox="1"/>
          <p:nvPr>
            <p:ph idx="4294967295" type="body"/>
          </p:nvPr>
        </p:nvSpPr>
        <p:spPr>
          <a:xfrm>
            <a:off x="838200" y="2438400"/>
            <a:ext cx="4648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Forensic examiners look for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 center of a whorl or loop)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Deltas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(triangular regions near a loop)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Ridge count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Counting from the core to the edge of the delta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Distinguishes one fingerprint from another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2514600"/>
            <a:ext cx="3276600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27" name="Shape 12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8" name="Shape 128"/>
          <p:cNvSpPr/>
          <p:nvPr>
            <p:ph idx="4294967295" type="title"/>
          </p:nvPr>
        </p:nvSpPr>
        <p:spPr>
          <a:xfrm>
            <a:off x="762000" y="990600"/>
            <a:ext cx="73152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Characteristics of Fingerprints 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819400"/>
            <a:ext cx="2403475" cy="303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2819400"/>
            <a:ext cx="2349500" cy="30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2819400"/>
            <a:ext cx="2376487" cy="302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37" name="Shape 13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8" name="Shape 138"/>
          <p:cNvSpPr/>
          <p:nvPr>
            <p:ph idx="4294967295" type="title"/>
          </p:nvPr>
        </p:nvSpPr>
        <p:spPr>
          <a:xfrm>
            <a:off x="762000" y="990600"/>
            <a:ext cx="73152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Characteristics of Fingerprints 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819400"/>
            <a:ext cx="3035300" cy="301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2819400"/>
            <a:ext cx="2439987" cy="301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46" name="Shape 146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7" name="Shape 147"/>
          <p:cNvSpPr/>
          <p:nvPr>
            <p:ph idx="4294967295" type="title"/>
          </p:nvPr>
        </p:nvSpPr>
        <p:spPr>
          <a:xfrm>
            <a:off x="762000" y="1143000"/>
            <a:ext cx="7924800" cy="76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Characteristics of Fingerprints</a:t>
            </a:r>
          </a:p>
        </p:txBody>
      </p:sp>
      <p:sp>
        <p:nvSpPr>
          <p:cNvPr id="148" name="Shape 148"/>
          <p:cNvSpPr txBox="1"/>
          <p:nvPr>
            <p:ph idx="4294967295" type="body"/>
          </p:nvPr>
        </p:nvSpPr>
        <p:spPr>
          <a:xfrm>
            <a:off x="838200" y="23622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patterns can be further divided: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 patterns: </a:t>
            </a:r>
          </a:p>
          <a:p>
            <a:pPr indent="-22860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4% plain</a:t>
            </a:r>
          </a:p>
          <a:p>
            <a:pPr indent="-22860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1% tented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Whorl patterns: </a:t>
            </a:r>
          </a:p>
          <a:p>
            <a:pPr indent="-22860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2% central pocket</a:t>
            </a:r>
          </a:p>
          <a:p>
            <a:pPr indent="-22860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4% double loop </a:t>
            </a:r>
          </a:p>
          <a:p>
            <a:pPr indent="-22860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0.01% accidental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twins have unique fingerprints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54" name="Shape 154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5" name="Shape 155"/>
          <p:cNvSpPr/>
          <p:nvPr>
            <p:ph idx="4294967295" type="title"/>
          </p:nvPr>
        </p:nvSpPr>
        <p:spPr>
          <a:xfrm>
            <a:off x="762000" y="762000"/>
            <a:ext cx="72390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Fingerprint Minutiae Patterns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2362200"/>
            <a:ext cx="38862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62" name="Shape 162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3" name="Shape 163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Types of Fingerprints </a:t>
            </a:r>
          </a:p>
        </p:txBody>
      </p:sp>
      <p:sp>
        <p:nvSpPr>
          <p:cNvPr id="164" name="Shape 164"/>
          <p:cNvSpPr txBox="1"/>
          <p:nvPr>
            <p:ph idx="4294967295" type="body"/>
          </p:nvPr>
        </p:nvSpPr>
        <p:spPr>
          <a:xfrm>
            <a:off x="533400" y="2438400"/>
            <a:ext cx="7693025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There are 3 types of prints that investigators look for at crime scenes: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Patent fingerprints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—visible prints transferred onto smooth surfaces by blood or other liquids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Plastic fingerprints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—indentations left in soft materials such as clay or wax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Latent fingerprints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—made visible by dusting with powders or the use of chemicals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70" name="Shape 170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1" name="Shape 171"/>
          <p:cNvSpPr/>
          <p:nvPr>
            <p:ph idx="4294967295" type="title"/>
          </p:nvPr>
        </p:nvSpPr>
        <p:spPr>
          <a:xfrm>
            <a:off x="762000" y="914400"/>
            <a:ext cx="79248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Fingerprint Forensic FAQs </a:t>
            </a:r>
          </a:p>
        </p:txBody>
      </p:sp>
      <p:sp>
        <p:nvSpPr>
          <p:cNvPr id="172" name="Shape 172"/>
          <p:cNvSpPr txBox="1"/>
          <p:nvPr>
            <p:ph idx="4294967295" type="body"/>
          </p:nvPr>
        </p:nvSpPr>
        <p:spPr>
          <a:xfrm>
            <a:off x="838200" y="2362200"/>
            <a:ext cx="769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1" lang="en-US" sz="2400" u="none" cap="none" strike="noStrike">
                <a:solidFill>
                  <a:srgbClr val="316531"/>
                </a:solidFill>
                <a:latin typeface="Arial"/>
                <a:ea typeface="Arial"/>
                <a:cs typeface="Arial"/>
                <a:sym typeface="Arial"/>
              </a:rPr>
              <a:t>How are latent fingerprints collected?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971800"/>
            <a:ext cx="75438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79" name="Shape 17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0" name="Shape 180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Fingerprint Forensic FAQs </a:t>
            </a:r>
          </a:p>
        </p:txBody>
      </p:sp>
      <p:sp>
        <p:nvSpPr>
          <p:cNvPr id="181" name="Shape 181"/>
          <p:cNvSpPr txBox="1"/>
          <p:nvPr>
            <p:ph idx="4294967295" type="body"/>
          </p:nvPr>
        </p:nvSpPr>
        <p:spPr>
          <a:xfrm>
            <a:off x="838200" y="2362200"/>
            <a:ext cx="79248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fingerprints be erased?</a:t>
            </a:r>
            <a:r>
              <a:rPr b="0" i="0" lang="en-US" sz="2400" u="none" cap="none" strike="noStrike">
                <a:solidFill>
                  <a:srgbClr val="3165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temporarily; they will grow back if removed with chemicals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fingerprint identification reliable?</a:t>
            </a:r>
            <a:r>
              <a:rPr b="0" i="0" lang="en-US" sz="2400" u="none" cap="none" strike="noStrike">
                <a:solidFill>
                  <a:srgbClr val="3165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analysts can make mistakes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computers perform matches in seconds?</a:t>
            </a:r>
            <a:r>
              <a:rPr b="0" i="1" lang="en-US" sz="2800" u="none" cap="none" strike="noStrike">
                <a:solidFill>
                  <a:srgbClr val="31653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No, but the FBI’s Integrated Automated Fingerprint Identification System (IAFIS or AFIS) can provide a match in 2 hours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87" name="Shape 18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8" name="Shape 188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The Future of Fingerprinting </a:t>
            </a:r>
          </a:p>
        </p:txBody>
      </p:sp>
      <p:sp>
        <p:nvSpPr>
          <p:cNvPr id="189" name="Shape 189"/>
          <p:cNvSpPr txBox="1"/>
          <p:nvPr>
            <p:ph idx="4294967295" type="body"/>
          </p:nvPr>
        </p:nvSpPr>
        <p:spPr>
          <a:xfrm>
            <a:off x="838200" y="2362200"/>
            <a:ext cx="7693025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scanning technologies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Yield detail in minute patterns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analytical mistakes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 trace elements of objects on the skin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Technologies that recognize patterns in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Retina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Veins in your palm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39" name="Shape 3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4294967295" type="title"/>
          </p:nvPr>
        </p:nvSpPr>
        <p:spPr>
          <a:xfrm>
            <a:off x="762000" y="914400"/>
            <a:ext cx="7924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6  </a:t>
            </a:r>
            <a:r>
              <a:rPr b="1" i="1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Fingerprints</a:t>
            </a:r>
            <a:r>
              <a:rPr b="1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 </a:t>
            </a:r>
          </a:p>
        </p:txBody>
      </p:sp>
      <p:sp>
        <p:nvSpPr>
          <p:cNvPr id="41" name="Shape 41"/>
          <p:cNvSpPr txBox="1"/>
          <p:nvPr>
            <p:ph idx="4294967295" type="body"/>
          </p:nvPr>
        </p:nvSpPr>
        <p:spPr>
          <a:xfrm>
            <a:off x="838200" y="2362200"/>
            <a:ext cx="7848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the reliability of fingerprints as a means of identification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Integrated Automated Fingerprint Identification System (IFAIS)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how fingerprint evidence is collected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latest identification technologies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if a fingerprint matches a fingerprint on record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process of lifting a latent print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195" name="Shape 19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6" name="Shape 196"/>
          <p:cNvSpPr/>
          <p:nvPr>
            <p:ph idx="4294967295" type="title"/>
          </p:nvPr>
        </p:nvSpPr>
        <p:spPr>
          <a:xfrm>
            <a:off x="762000" y="762000"/>
            <a:ext cx="7162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. . . . . . . . . . . . . . Summary . . . .</a:t>
            </a:r>
          </a:p>
        </p:txBody>
      </p:sp>
      <p:sp>
        <p:nvSpPr>
          <p:cNvPr id="197" name="Shape 197"/>
          <p:cNvSpPr txBox="1"/>
          <p:nvPr>
            <p:ph idx="4294967295" type="body"/>
          </p:nvPr>
        </p:nvSpPr>
        <p:spPr>
          <a:xfrm>
            <a:off x="838200" y="2362200"/>
            <a:ext cx="8001000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Fingerprints have long been used for identification, and in the mid-1800s were recognized as unique to each person.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main groups include arches, whorls,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loops.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analysis includes looking for cores and deltas and making a ridge count.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203" name="Shape 20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4" name="Shape 204"/>
          <p:cNvSpPr/>
          <p:nvPr>
            <p:ph idx="4294967295" type="title"/>
          </p:nvPr>
        </p:nvSpPr>
        <p:spPr>
          <a:xfrm>
            <a:off x="762000" y="762000"/>
            <a:ext cx="69342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. . . . . . . . . . . . . . . . . Summary</a:t>
            </a: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5" name="Shape 205"/>
          <p:cNvSpPr txBox="1"/>
          <p:nvPr>
            <p:ph idx="4294967295" type="body"/>
          </p:nvPr>
        </p:nvSpPr>
        <p:spPr>
          <a:xfrm>
            <a:off x="838200" y="2362200"/>
            <a:ext cx="8001000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Investigators search for patent, plastic, and latent prints.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Dusting with powders or using special chemicals can make latent fingerprints visible.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developments may eliminate errors by analysts. 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5943600"/>
            <a:ext cx="59436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47" name="Shape 4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" name="Shape 48"/>
          <p:cNvSpPr/>
          <p:nvPr>
            <p:ph idx="4294967295" type="title"/>
          </p:nvPr>
        </p:nvSpPr>
        <p:spPr>
          <a:xfrm>
            <a:off x="838200" y="914400"/>
            <a:ext cx="79248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Historical Development </a:t>
            </a:r>
          </a:p>
        </p:txBody>
      </p:sp>
      <p:sp>
        <p:nvSpPr>
          <p:cNvPr id="49" name="Shape 49"/>
          <p:cNvSpPr txBox="1"/>
          <p:nvPr>
            <p:ph idx="4294967295" type="body"/>
          </p:nvPr>
        </p:nvSpPr>
        <p:spPr>
          <a:xfrm>
            <a:off x="838200" y="2362200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3rd century B.C. in China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—oldest known documents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Ancient Babylon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(1792-1750 B.C.)—fingerprints pressed into clay tablets marked contracts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1684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—Dr. Nehemiah’s paper describes the patterns on human hands, including the presence of ridges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320"/>
              </a:spcBef>
              <a:spcAft>
                <a:spcPts val="1800"/>
              </a:spcAft>
              <a:buClr>
                <a:schemeClr val="dk1"/>
              </a:buClr>
              <a:buSzPct val="900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1788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—Johann Mayer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noted that the arrangement of skin ridges is never duplicated in two persons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55" name="Shape 5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" name="Shape 56"/>
          <p:cNvSpPr/>
          <p:nvPr>
            <p:ph idx="4294967295" type="title"/>
          </p:nvPr>
        </p:nvSpPr>
        <p:spPr>
          <a:xfrm>
            <a:off x="838200" y="914400"/>
            <a:ext cx="79248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Historical Development </a:t>
            </a:r>
          </a:p>
        </p:txBody>
      </p:sp>
      <p:sp>
        <p:nvSpPr>
          <p:cNvPr id="57" name="Shape 57"/>
          <p:cNvSpPr txBox="1"/>
          <p:nvPr>
            <p:ph idx="4294967295" type="body"/>
          </p:nvPr>
        </p:nvSpPr>
        <p:spPr>
          <a:xfrm>
            <a:off x="838200" y="2362200"/>
            <a:ext cx="6858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AutoNum type="arabicPeriod" startAt="5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1823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—Jan Evangelist Purkyn describes nine fingerprint patterns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AutoNum type="arabicPeriod" startAt="5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1856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—Sir William Herschel (right) began the collection of fingerprints and noted they were not altered by age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440"/>
              </a:spcBef>
              <a:spcAft>
                <a:spcPts val="600"/>
              </a:spcAft>
              <a:buClr>
                <a:schemeClr val="dk1"/>
              </a:buClr>
              <a:buSzPct val="59999"/>
              <a:buFont typeface="Arial"/>
              <a:buAutoNum type="arabicPeriod" startAt="5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1883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—Alphonse Bertillon created a way to identify criminals that were repeat offenders 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5" y="2362200"/>
            <a:ext cx="12858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64" name="Shape 64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5" name="Shape 65"/>
          <p:cNvSpPr/>
          <p:nvPr>
            <p:ph idx="4294967295" type="title"/>
          </p:nvPr>
        </p:nvSpPr>
        <p:spPr>
          <a:xfrm>
            <a:off x="838200" y="914400"/>
            <a:ext cx="79248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Historical Development </a:t>
            </a:r>
          </a:p>
        </p:txBody>
      </p:sp>
      <p:sp>
        <p:nvSpPr>
          <p:cNvPr id="66" name="Shape 66"/>
          <p:cNvSpPr txBox="1"/>
          <p:nvPr>
            <p:ph idx="4294967295" type="body"/>
          </p:nvPr>
        </p:nvSpPr>
        <p:spPr>
          <a:xfrm>
            <a:off x="838200" y="2362200"/>
            <a:ext cx="7924800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AutoNum type="arabicPeriod" startAt="8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1888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—Sir Francis Galton (r) and Sir Edmund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Richard Henry developed the fingerprint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classification system still used in the US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AutoNum type="arabicPeriod" startAt="8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1891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—Iván (Juan) Vucetich collected all ten fingerprint impressions and noted measurements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740"/>
              </a:spcBef>
              <a:spcAft>
                <a:spcPts val="900"/>
              </a:spcAft>
              <a:buClr>
                <a:schemeClr val="dk1"/>
              </a:buClr>
              <a:buSzPct val="59999"/>
              <a:buFont typeface="Arial"/>
              <a:buAutoNum type="arabicPeriod" startAt="8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1896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—Sir Henry, with two colleagues, created a system that divided fingerprints into groups.  All ten fingerprints are imprinted on a card (called a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 card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along with other notations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8600" y="2286000"/>
            <a:ext cx="1295400" cy="123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73" name="Shape 7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4" name="Shape 74"/>
          <p:cNvSpPr/>
          <p:nvPr>
            <p:ph idx="4294967295" type="title"/>
          </p:nvPr>
        </p:nvSpPr>
        <p:spPr>
          <a:xfrm>
            <a:off x="8382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Example of a Ten Card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2362200"/>
            <a:ext cx="403860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81" name="Shape 81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2" name="Shape 82"/>
          <p:cNvSpPr/>
          <p:nvPr>
            <p:ph idx="4294967295" type="title"/>
          </p:nvPr>
        </p:nvSpPr>
        <p:spPr>
          <a:xfrm>
            <a:off x="838200" y="838200"/>
            <a:ext cx="79248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What Are Fingerprints? </a:t>
            </a:r>
          </a:p>
        </p:txBody>
      </p:sp>
      <p:sp>
        <p:nvSpPr>
          <p:cNvPr id="83" name="Shape 83"/>
          <p:cNvSpPr txBox="1"/>
          <p:nvPr>
            <p:ph idx="4294967295" type="body"/>
          </p:nvPr>
        </p:nvSpPr>
        <p:spPr>
          <a:xfrm>
            <a:off x="838200" y="2362200"/>
            <a:ext cx="7924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fingers, toes, feet, and palms are covered in small ridges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Ridges help us grip objects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Ridges are arranged in connected units called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dermal,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friction, ridges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Fingers accumulate natural secretions and dirt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Fingers leave create prints on objects we touch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89" name="Shape 8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0" name="Shape 90"/>
          <p:cNvSpPr/>
          <p:nvPr>
            <p:ph idx="4294967295" type="title"/>
          </p:nvPr>
        </p:nvSpPr>
        <p:spPr>
          <a:xfrm>
            <a:off x="838200" y="838200"/>
            <a:ext cx="79248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Structure of Skin 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2362200"/>
            <a:ext cx="32893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6 </a:t>
            </a:r>
          </a:p>
        </p:txBody>
      </p:sp>
      <p:sp>
        <p:nvSpPr>
          <p:cNvPr id="97" name="Shape 9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8" name="Shape 98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Formation of Fingerprints</a:t>
            </a:r>
          </a:p>
        </p:txBody>
      </p:sp>
      <p:sp>
        <p:nvSpPr>
          <p:cNvPr id="99" name="Shape 99"/>
          <p:cNvSpPr txBox="1"/>
          <p:nvPr>
            <p:ph idx="4294967295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 consists of: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Inner layer—dermis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Outer layer—epidermis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Basal layer in between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Basal layer grows faster than the layers above and below it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Basal layer collapses and folds to form intricate shapes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Fingerprints begin forming near the 10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week of pregnancy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33CCCC"/>
      </a:accent4>
      <a:accent5>
        <a:srgbClr val="99CC99"/>
      </a:accent5>
      <a:accent6>
        <a:srgbClr val="FFFFFF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