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9144000"/>
  <p:notesSz cx="6856400" cy="90836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28062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28062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525" lIns="91050" rIns="91050" wrap="square" tIns="45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14825"/>
            <a:ext cx="5484812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57287" y="681037"/>
            <a:ext cx="4543425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11" name="Shape 11"/>
            <p:cNvGrpSpPr/>
            <p:nvPr/>
          </p:nvGrpSpPr>
          <p:grpSpPr>
            <a:xfrm>
              <a:off x="0" y="0"/>
              <a:ext cx="3200400" cy="6858000"/>
              <a:chOff x="0" y="0"/>
              <a:chExt cx="3200400" cy="6858000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457200" y="0"/>
                <a:ext cx="2743200" cy="1166812"/>
              </a:xfrm>
              <a:custGeom>
                <a:pathLst>
                  <a:path extrusionOk="0" h="735" w="1728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228600" y="1981200"/>
              <a:ext cx="7391400" cy="319087"/>
              <a:chOff x="228600" y="1981200"/>
              <a:chExt cx="7391400" cy="319087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609600" y="1981200"/>
                <a:ext cx="7010400" cy="317500"/>
              </a:xfrm>
              <a:prstGeom prst="roundRect">
                <a:avLst>
                  <a:gd fmla="val 0" name="adj"/>
                </a:avLst>
              </a:prstGeom>
              <a:solidFill>
                <a:srgbClr val="53A753"/>
              </a:solidFill>
              <a:ln>
                <a:noFill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 flipH="1">
                <a:off x="228600" y="1981200"/>
                <a:ext cx="393700" cy="319087"/>
              </a:xfrm>
              <a:prstGeom prst="flowChartDelay">
                <a:avLst/>
              </a:prstGeom>
              <a:solidFill>
                <a:srgbClr val="99CC00"/>
              </a:solidFill>
              <a:ln>
                <a:noFill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" name="Shape 17"/>
          <p:cNvSpPr/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fmla="val 4680" name="adj"/>
            </a:avLst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3622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o"/>
              <a:defRPr/>
            </a:lvl1pPr>
            <a:lvl2pPr indent="-1714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2pPr>
            <a:lvl3pPr indent="-133350" lvl="2" marL="1143000" marR="0" rtl="0" algn="l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•"/>
              <a:defRPr/>
            </a:lvl3pPr>
            <a:lvl4pPr indent="-13716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o"/>
              <a:defRPr/>
            </a:lvl4pPr>
            <a:lvl5pPr indent="-154304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5pPr>
            <a:lvl6pPr indent="-154304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6pPr>
            <a:lvl7pPr indent="-154304" lvl="6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7pPr>
            <a:lvl8pPr indent="-154304" lvl="7" marL="4800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8pPr>
            <a:lvl9pPr indent="-154304" lvl="8" marL="6629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74075" y="457200"/>
            <a:ext cx="669925" cy="8382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7.jpg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Relationship Id="rId4" Type="http://schemas.openxmlformats.org/officeDocument/2006/relationships/image" Target="../media/image12.png"/><Relationship Id="rId5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3 </a:t>
            </a:r>
          </a:p>
        </p:txBody>
      </p:sp>
      <p:sp>
        <p:nvSpPr>
          <p:cNvPr id="29" name="Shape 29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0" name="Shape 30"/>
          <p:cNvSpPr txBox="1"/>
          <p:nvPr>
            <p:ph idx="4294967295" type="title"/>
          </p:nvPr>
        </p:nvSpPr>
        <p:spPr>
          <a:xfrm>
            <a:off x="762000" y="533400"/>
            <a:ext cx="7543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Chapter 3  </a:t>
            </a:r>
            <a:r>
              <a:rPr b="1" i="1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Study of Hair</a:t>
            </a:r>
            <a:r>
              <a:rPr b="1" i="1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By the end of this chapter you will be able to:</a:t>
            </a:r>
            <a:r>
              <a:rPr b="1" i="0" lang="en-US" sz="18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1" name="Shape 31"/>
          <p:cNvSpPr txBox="1"/>
          <p:nvPr>
            <p:ph idx="4294967295" type="body"/>
          </p:nvPr>
        </p:nvSpPr>
        <p:spPr>
          <a:xfrm>
            <a:off x="838200" y="2743200"/>
            <a:ext cx="7924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the various parts of a hair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variations in the structure of the medulla, cortex, and cuticle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Distinguish between human and nonhuman hair </a:t>
            </a:r>
          </a:p>
        </p:txBody>
      </p:sp>
      <p:pic>
        <p:nvPicPr>
          <p:cNvPr id="32" name="Shape 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5525" y="304800"/>
            <a:ext cx="1768475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/>
          <p:nvPr/>
        </p:nvSpPr>
        <p:spPr>
          <a:xfrm>
            <a:off x="1752600" y="6019800"/>
            <a:ext cx="5791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Rights Reserved  South-Western / Cengage Learning © 2012, 2009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3 </a:t>
            </a:r>
          </a:p>
        </p:txBody>
      </p:sp>
      <p:sp>
        <p:nvSpPr>
          <p:cNvPr id="108" name="Shape 108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9" name="Shape 109"/>
          <p:cNvSpPr/>
          <p:nvPr>
            <p:ph idx="4294967295" type="title"/>
          </p:nvPr>
        </p:nvSpPr>
        <p:spPr>
          <a:xfrm>
            <a:off x="838200" y="990600"/>
            <a:ext cx="6781800" cy="91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Types of Hair </a:t>
            </a:r>
          </a:p>
        </p:txBody>
      </p:sp>
      <p:sp>
        <p:nvSpPr>
          <p:cNvPr id="110" name="Shape 110"/>
          <p:cNvSpPr txBox="1"/>
          <p:nvPr>
            <p:ph idx="4294967295" type="body"/>
          </p:nvPr>
        </p:nvSpPr>
        <p:spPr>
          <a:xfrm>
            <a:off x="914400" y="3505200"/>
            <a:ext cx="78486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Buckled 		   Blunt    	     Double Medulla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cross section: circular, triangular, irregular, or flattened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Shape: influences the curl of the hair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Texture: coarse or fine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2362200"/>
            <a:ext cx="1219200" cy="1062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3800" y="2362200"/>
            <a:ext cx="1371600" cy="104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2200" y="2362200"/>
            <a:ext cx="1447800" cy="1046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3 </a:t>
            </a:r>
          </a:p>
        </p:txBody>
      </p:sp>
      <p:sp>
        <p:nvSpPr>
          <p:cNvPr id="119" name="Shape 119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0" name="Shape 120"/>
          <p:cNvSpPr/>
          <p:nvPr>
            <p:ph idx="4294967295" type="title"/>
          </p:nvPr>
        </p:nvSpPr>
        <p:spPr>
          <a:xfrm>
            <a:off x="838200" y="990600"/>
            <a:ext cx="6781800" cy="91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Types of Hair </a:t>
            </a:r>
          </a:p>
        </p:txBody>
      </p:sp>
      <p:sp>
        <p:nvSpPr>
          <p:cNvPr id="121" name="Shape 121"/>
          <p:cNvSpPr txBox="1"/>
          <p:nvPr>
            <p:ph idx="4294967295" type="body"/>
          </p:nvPr>
        </p:nvSpPr>
        <p:spPr>
          <a:xfrm>
            <a:off x="838200" y="2362200"/>
            <a:ext cx="80772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hair varies on the body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Eyebrows 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Lashes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Mustache 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Beard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Underarms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Body hair 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Pubic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3 </a:t>
            </a:r>
          </a:p>
        </p:txBody>
      </p:sp>
      <p:sp>
        <p:nvSpPr>
          <p:cNvPr id="127" name="Shape 127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8" name="Shape 128"/>
          <p:cNvSpPr/>
          <p:nvPr>
            <p:ph idx="4294967295"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The Life Cycle of Hair </a:t>
            </a:r>
          </a:p>
        </p:txBody>
      </p:sp>
      <p:sp>
        <p:nvSpPr>
          <p:cNvPr id="129" name="Shape 129"/>
          <p:cNvSpPr txBox="1"/>
          <p:nvPr>
            <p:ph idx="4294967295" type="body"/>
          </p:nvPr>
        </p:nvSpPr>
        <p:spPr>
          <a:xfrm>
            <a:off x="838200" y="2362200"/>
            <a:ext cx="7693025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Hair proceeds through 3 stages as it develops: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1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Anagen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stage: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hair actively grows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 around the follicle rapidly divide and deposit materials in the hair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1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Catagen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stage: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hair grows and changes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o"/>
            </a:pPr>
            <a:r>
              <a:rPr b="1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Telogen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stage: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follicle becomes dormant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3 </a:t>
            </a:r>
          </a:p>
        </p:txBody>
      </p:sp>
      <p:sp>
        <p:nvSpPr>
          <p:cNvPr id="135" name="Shape 135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6" name="Shape 136"/>
          <p:cNvSpPr/>
          <p:nvPr>
            <p:ph idx="4294967295"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Treated Hair </a:t>
            </a:r>
          </a:p>
        </p:txBody>
      </p:sp>
      <p:sp>
        <p:nvSpPr>
          <p:cNvPr id="137" name="Shape 137"/>
          <p:cNvSpPr txBox="1"/>
          <p:nvPr>
            <p:ph idx="4294967295" type="body"/>
          </p:nvPr>
        </p:nvSpPr>
        <p:spPr>
          <a:xfrm>
            <a:off x="838200" y="2362200"/>
            <a:ext cx="76962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Bleaching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disturbs the scales on the cuticle and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removes pigment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leaves hair brittle and yellowish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Dyeing colors the cuticle and the cortex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3 </a:t>
            </a:r>
          </a:p>
        </p:txBody>
      </p:sp>
      <p:sp>
        <p:nvSpPr>
          <p:cNvPr id="143" name="Shape 143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4" name="Shape 144"/>
          <p:cNvSpPr/>
          <p:nvPr>
            <p:ph idx="4294967295" type="title"/>
          </p:nvPr>
        </p:nvSpPr>
        <p:spPr>
          <a:xfrm>
            <a:off x="838200" y="838200"/>
            <a:ext cx="3657600" cy="1066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b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Racial </a:t>
            </a:r>
            <a:b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Differences  </a:t>
            </a:r>
          </a:p>
        </p:txBody>
      </p:sp>
      <p:sp>
        <p:nvSpPr>
          <p:cNvPr id="145" name="Shape 145"/>
          <p:cNvSpPr txBox="1"/>
          <p:nvPr>
            <p:ph idx="4294967295" type="body"/>
          </p:nvPr>
        </p:nvSpPr>
        <p:spPr>
          <a:xfrm>
            <a:off x="838200" y="2895600"/>
            <a:ext cx="7693025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Broad, racial groups do exhibit some shared physical characteristics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NOT applicable to all individuals in these groups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Therefore,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 hairs CANNOT be assigned to any of these groups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1447800"/>
            <a:ext cx="1600200" cy="124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9800" y="2057400"/>
            <a:ext cx="1600200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9800" y="1447800"/>
            <a:ext cx="1600200" cy="6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3800" y="1447800"/>
            <a:ext cx="16002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3 </a:t>
            </a:r>
          </a:p>
        </p:txBody>
      </p:sp>
      <p:sp>
        <p:nvSpPr>
          <p:cNvPr id="155" name="Shape 155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56" name="Shape 156"/>
          <p:cNvSpPr/>
          <p:nvPr>
            <p:ph idx="4294967295" type="title"/>
          </p:nvPr>
        </p:nvSpPr>
        <p:spPr>
          <a:xfrm>
            <a:off x="838200" y="762000"/>
            <a:ext cx="54864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Animal Hair </a:t>
            </a:r>
            <a:b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and Human Hair</a:t>
            </a:r>
          </a:p>
        </p:txBody>
      </p:sp>
      <p:sp>
        <p:nvSpPr>
          <p:cNvPr id="157" name="Shape 157"/>
          <p:cNvSpPr txBox="1"/>
          <p:nvPr>
            <p:ph idx="4294967295" type="body"/>
          </p:nvPr>
        </p:nvSpPr>
        <p:spPr>
          <a:xfrm>
            <a:off x="838200" y="2362200"/>
            <a:ext cx="7693025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Pigmentation: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 hair is denser toward the medulla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hair tends to be denser toward the cuticle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Banded Color Patterns: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possible in animals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in humans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Medulla: much thicker in animals 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1600200"/>
            <a:ext cx="1828800" cy="13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3 </a:t>
            </a:r>
          </a:p>
        </p:txBody>
      </p:sp>
      <p:sp>
        <p:nvSpPr>
          <p:cNvPr id="164" name="Shape 164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5" name="Shape 165"/>
          <p:cNvSpPr/>
          <p:nvPr>
            <p:ph idx="4294967295"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Medulla Index—</a:t>
            </a:r>
            <a:b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Animals vs. Humans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2895600"/>
            <a:ext cx="7621587" cy="252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3 </a:t>
            </a:r>
          </a:p>
        </p:txBody>
      </p:sp>
      <p:sp>
        <p:nvSpPr>
          <p:cNvPr id="172" name="Shape 172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3" name="Shape 173"/>
          <p:cNvSpPr/>
          <p:nvPr>
            <p:ph idx="4294967295" type="title"/>
          </p:nvPr>
        </p:nvSpPr>
        <p:spPr>
          <a:xfrm>
            <a:off x="838200" y="838200"/>
            <a:ext cx="5867400" cy="1066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Animal Hair </a:t>
            </a:r>
            <a:b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and Human Hair </a:t>
            </a:r>
          </a:p>
        </p:txBody>
      </p:sp>
      <p:sp>
        <p:nvSpPr>
          <p:cNvPr id="174" name="Shape 174"/>
          <p:cNvSpPr txBox="1"/>
          <p:nvPr>
            <p:ph idx="4294967295" type="body"/>
          </p:nvPr>
        </p:nvSpPr>
        <p:spPr>
          <a:xfrm>
            <a:off x="838200" y="3657600"/>
            <a:ext cx="78486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	Spinous       	Coronal      		Imbricate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Animals: cuticle scales resemble petals (spinous) or a stack of crowns (coronal)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Humans: commonly flattened and narrow (imbricate)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0" y="2362200"/>
            <a:ext cx="76835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3987" y="2362200"/>
            <a:ext cx="862012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4800" y="2362200"/>
            <a:ext cx="703262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3 </a:t>
            </a:r>
          </a:p>
        </p:txBody>
      </p:sp>
      <p:sp>
        <p:nvSpPr>
          <p:cNvPr id="183" name="Shape 183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84" name="Shape 184"/>
          <p:cNvSpPr/>
          <p:nvPr>
            <p:ph idx="4294967295" type="title"/>
          </p:nvPr>
        </p:nvSpPr>
        <p:spPr>
          <a:xfrm>
            <a:off x="838200" y="838200"/>
            <a:ext cx="4419600" cy="1066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Using Hair in an </a:t>
            </a:r>
            <a:b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Investigation </a:t>
            </a:r>
          </a:p>
        </p:txBody>
      </p:sp>
      <p:sp>
        <p:nvSpPr>
          <p:cNvPr id="185" name="Shape 185"/>
          <p:cNvSpPr txBox="1"/>
          <p:nvPr>
            <p:ph idx="4294967295" type="body"/>
          </p:nvPr>
        </p:nvSpPr>
        <p:spPr>
          <a:xfrm>
            <a:off x="838200" y="2362200"/>
            <a:ext cx="78486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Macroscopic investigations indicate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length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curliness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 contrast microscopy shows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presence of dye or other treatments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 microscopes yield yet more detail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3 </a:t>
            </a:r>
          </a:p>
        </p:txBody>
      </p:sp>
      <p:sp>
        <p:nvSpPr>
          <p:cNvPr id="191" name="Shape 191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92" name="Shape 192"/>
          <p:cNvSpPr/>
          <p:nvPr>
            <p:ph idx="4294967295" type="title"/>
          </p:nvPr>
        </p:nvSpPr>
        <p:spPr>
          <a:xfrm>
            <a:off x="838200" y="838200"/>
            <a:ext cx="7391400" cy="1066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Using Hair in an Investigation </a:t>
            </a:r>
          </a:p>
        </p:txBody>
      </p:sp>
      <p:sp>
        <p:nvSpPr>
          <p:cNvPr id="193" name="Shape 193"/>
          <p:cNvSpPr txBox="1"/>
          <p:nvPr>
            <p:ph idx="4294967295" type="body"/>
          </p:nvPr>
        </p:nvSpPr>
        <p:spPr>
          <a:xfrm>
            <a:off x="838200" y="2362200"/>
            <a:ext cx="7848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 the overlapping scales and the pigment granules in the cortex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3505200"/>
            <a:ext cx="3962400" cy="2322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3 </a:t>
            </a:r>
          </a:p>
        </p:txBody>
      </p:sp>
      <p:sp>
        <p:nvSpPr>
          <p:cNvPr id="39" name="Shape 39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0" name="Shape 40"/>
          <p:cNvSpPr/>
          <p:nvPr>
            <p:ph idx="4294967295"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Chapter 3  </a:t>
            </a:r>
            <a:r>
              <a:rPr b="1" i="1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Study of Hair</a:t>
            </a:r>
            <a:r>
              <a:rPr b="1" i="1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By the end of this chapter you will be able to: </a:t>
            </a:r>
          </a:p>
        </p:txBody>
      </p:sp>
      <p:sp>
        <p:nvSpPr>
          <p:cNvPr id="41" name="Shape 41"/>
          <p:cNvSpPr txBox="1"/>
          <p:nvPr>
            <p:ph idx="4294967295" type="body"/>
          </p:nvPr>
        </p:nvSpPr>
        <p:spPr>
          <a:xfrm>
            <a:off x="838200" y="2362200"/>
            <a:ext cx="7616825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Determine if two examples of hair are from the same person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Explain how hair can be used in a forensic investigation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Calculate the medullary index for a hair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3 </a:t>
            </a:r>
          </a:p>
        </p:txBody>
      </p:sp>
      <p:sp>
        <p:nvSpPr>
          <p:cNvPr id="200" name="Shape 200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01" name="Shape 201"/>
          <p:cNvSpPr/>
          <p:nvPr>
            <p:ph idx="4294967295" type="title"/>
          </p:nvPr>
        </p:nvSpPr>
        <p:spPr>
          <a:xfrm>
            <a:off x="838200" y="838200"/>
            <a:ext cx="7848600" cy="1066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Testing for Substances </a:t>
            </a:r>
            <a:b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in the Hair Shaft </a:t>
            </a:r>
          </a:p>
        </p:txBody>
      </p:sp>
      <p:sp>
        <p:nvSpPr>
          <p:cNvPr id="202" name="Shape 202"/>
          <p:cNvSpPr txBox="1"/>
          <p:nvPr>
            <p:ph idx="4294967295" type="body"/>
          </p:nvPr>
        </p:nvSpPr>
        <p:spPr>
          <a:xfrm>
            <a:off x="838200" y="2362200"/>
            <a:ext cx="7696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Chemical tests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presence of various substances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Examining a hair shaft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timeline for exposure to toxins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Neutron Activation Analysis (NAA)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concentrations of substances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3 </a:t>
            </a:r>
          </a:p>
        </p:txBody>
      </p:sp>
      <p:sp>
        <p:nvSpPr>
          <p:cNvPr id="208" name="Shape 208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09" name="Shape 209"/>
          <p:cNvSpPr/>
          <p:nvPr>
            <p:ph idx="4294967295" type="title"/>
          </p:nvPr>
        </p:nvSpPr>
        <p:spPr>
          <a:xfrm>
            <a:off x="838200" y="990600"/>
            <a:ext cx="7848600" cy="99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Testing the Hair Follicle </a:t>
            </a:r>
          </a:p>
        </p:txBody>
      </p:sp>
      <p:sp>
        <p:nvSpPr>
          <p:cNvPr id="210" name="Shape 210"/>
          <p:cNvSpPr txBox="1"/>
          <p:nvPr>
            <p:ph idx="4294967295" type="body"/>
          </p:nvPr>
        </p:nvSpPr>
        <p:spPr>
          <a:xfrm>
            <a:off x="838200" y="2362200"/>
            <a:ext cx="76200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Microscopic assessment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Cost effective and quick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Blood test	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Determine blood type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DNA analysis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Identification with a high degree of confidence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3 </a:t>
            </a:r>
          </a:p>
        </p:txBody>
      </p:sp>
      <p:sp>
        <p:nvSpPr>
          <p:cNvPr id="216" name="Shape 216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17" name="Shape 217"/>
          <p:cNvSpPr/>
          <p:nvPr>
            <p:ph idx="4294967295"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Microscopic Assessment</a:t>
            </a:r>
          </a:p>
        </p:txBody>
      </p:sp>
      <p:sp>
        <p:nvSpPr>
          <p:cNvPr id="218" name="Shape 218"/>
          <p:cNvSpPr txBox="1"/>
          <p:nvPr>
            <p:ph idx="4294967295" type="body"/>
          </p:nvPr>
        </p:nvSpPr>
        <p:spPr>
          <a:xfrm>
            <a:off x="1066800" y="2362200"/>
            <a:ext cx="7464425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Preparation</a:t>
            </a: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3352800"/>
            <a:ext cx="7621587" cy="218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3 </a:t>
            </a:r>
          </a:p>
        </p:txBody>
      </p:sp>
      <p:sp>
        <p:nvSpPr>
          <p:cNvPr id="225" name="Shape 225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26" name="Shape 226"/>
          <p:cNvSpPr/>
          <p:nvPr>
            <p:ph idx="4294967295" type="title"/>
          </p:nvPr>
        </p:nvSpPr>
        <p:spPr>
          <a:xfrm>
            <a:off x="762000" y="762000"/>
            <a:ext cx="72390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. . . . . . . . . . . . . . Summary . . . . </a:t>
            </a:r>
          </a:p>
        </p:txBody>
      </p:sp>
      <p:sp>
        <p:nvSpPr>
          <p:cNvPr id="227" name="Shape 227"/>
          <p:cNvSpPr txBox="1"/>
          <p:nvPr>
            <p:ph idx="4294967295" type="body"/>
          </p:nvPr>
        </p:nvSpPr>
        <p:spPr>
          <a:xfrm>
            <a:off x="838200" y="2362200"/>
            <a:ext cx="8001000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Hair functions to regulate temperature, reduce friction, protect from light, and produce sensory data.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Hair consists of a (a) hair shaft produced by a (b) follicle embedded in the skin.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shaft consists of an outer cuticle, a cortex, and an inner medulla.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Hair characteristics vary depending on location on the body.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3 </a:t>
            </a:r>
          </a:p>
        </p:txBody>
      </p:sp>
      <p:sp>
        <p:nvSpPr>
          <p:cNvPr id="233" name="Shape 233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34" name="Shape 234"/>
          <p:cNvSpPr/>
          <p:nvPr>
            <p:ph idx="4294967295"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. . . . . . . . . . . . . . . . . . Summary</a:t>
            </a:r>
          </a:p>
        </p:txBody>
      </p:sp>
      <p:sp>
        <p:nvSpPr>
          <p:cNvPr id="235" name="Shape 235"/>
          <p:cNvSpPr txBox="1"/>
          <p:nvPr>
            <p:ph idx="4294967295" type="body"/>
          </p:nvPr>
        </p:nvSpPr>
        <p:spPr>
          <a:xfrm>
            <a:off x="838200" y="2362200"/>
            <a:ext cx="7924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Hair development has three stages: anagen, catagen, and telogen.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Various hair treatments produce characteristic effects useful to forensic experts.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characteristics can be grouped into general racial categories.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420"/>
              </a:spcBef>
              <a:spcAft>
                <a:spcPts val="42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Forensic experts examine hair using chemicals, light, electrons, neutrons, and DNA sequencing. </a:t>
            </a: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5943600"/>
            <a:ext cx="59436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3 </a:t>
            </a:r>
          </a:p>
        </p:txBody>
      </p:sp>
      <p:sp>
        <p:nvSpPr>
          <p:cNvPr id="47" name="Shape 47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8" name="Shape 48"/>
          <p:cNvSpPr/>
          <p:nvPr>
            <p:ph idx="4294967295" type="title"/>
          </p:nvPr>
        </p:nvSpPr>
        <p:spPr>
          <a:xfrm>
            <a:off x="762000" y="914400"/>
            <a:ext cx="7924800" cy="99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History of Hair Analysis </a:t>
            </a:r>
          </a:p>
        </p:txBody>
      </p:sp>
      <p:sp>
        <p:nvSpPr>
          <p:cNvPr id="49" name="Shape 49"/>
          <p:cNvSpPr txBox="1"/>
          <p:nvPr>
            <p:ph idx="4294967295" type="body"/>
          </p:nvPr>
        </p:nvSpPr>
        <p:spPr>
          <a:xfrm>
            <a:off x="838200" y="2362200"/>
            <a:ext cx="80010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ymbol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1883: Alfred Swaine Taylor and Thomas Stevenson covered hair in a forensic science text 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ymbol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1910: Victor Balthazard and Marcelle Lambert published a comprehensive study of hair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ymbol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1934: Dr. Sydney Smith, analyzed hairs side by side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Noto Symbol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Today: chemical tests, neutron activation analysis, and DNA analysis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3 </a:t>
            </a:r>
          </a:p>
        </p:txBody>
      </p:sp>
      <p:sp>
        <p:nvSpPr>
          <p:cNvPr id="55" name="Shape 55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6" name="Shape 56"/>
          <p:cNvSpPr/>
          <p:nvPr>
            <p:ph idx="4294967295" type="title"/>
          </p:nvPr>
        </p:nvSpPr>
        <p:spPr>
          <a:xfrm>
            <a:off x="762000" y="762000"/>
            <a:ext cx="54864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The Function of Hair</a:t>
            </a:r>
          </a:p>
        </p:txBody>
      </p:sp>
      <p:sp>
        <p:nvSpPr>
          <p:cNvPr id="57" name="Shape 57"/>
          <p:cNvSpPr txBox="1"/>
          <p:nvPr>
            <p:ph idx="4294967295" type="body"/>
          </p:nvPr>
        </p:nvSpPr>
        <p:spPr>
          <a:xfrm>
            <a:off x="838200" y="2362200"/>
            <a:ext cx="7848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Regulates body temperature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Decreases friction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1540"/>
              </a:spcBef>
              <a:spcAft>
                <a:spcPts val="56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Protects against sunlight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3 </a:t>
            </a:r>
          </a:p>
        </p:txBody>
      </p:sp>
      <p:sp>
        <p:nvSpPr>
          <p:cNvPr id="63" name="Shape 63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4" name="Shape 64"/>
          <p:cNvSpPr/>
          <p:nvPr>
            <p:ph idx="4294967295" type="title"/>
          </p:nvPr>
        </p:nvSpPr>
        <p:spPr>
          <a:xfrm>
            <a:off x="762000" y="762000"/>
            <a:ext cx="54864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The Structure of Hair</a:t>
            </a:r>
          </a:p>
        </p:txBody>
      </p:sp>
      <p:sp>
        <p:nvSpPr>
          <p:cNvPr id="65" name="Shape 65"/>
          <p:cNvSpPr txBox="1"/>
          <p:nvPr>
            <p:ph idx="4294967295" type="body"/>
          </p:nvPr>
        </p:nvSpPr>
        <p:spPr>
          <a:xfrm>
            <a:off x="838200" y="2362200"/>
            <a:ext cx="7848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follicle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embedded in the skin produces the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hair shaft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layers (illustrated above): 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inner </a:t>
            </a:r>
            <a:r>
              <a:rPr b="0" i="0" lang="en-US" sz="24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medulla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24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cortex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outer </a:t>
            </a:r>
            <a:r>
              <a:rPr b="0" i="0" lang="en-US" sz="24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cuticle</a:t>
            </a:r>
          </a:p>
        </p:txBody>
      </p:sp>
      <p:pic>
        <p:nvPicPr>
          <p:cNvPr id="66" name="Shape 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8400" y="838200"/>
            <a:ext cx="1638300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3 </a:t>
            </a:r>
          </a:p>
        </p:txBody>
      </p:sp>
      <p:sp>
        <p:nvSpPr>
          <p:cNvPr id="72" name="Shape 72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3" name="Shape 73"/>
          <p:cNvSpPr/>
          <p:nvPr>
            <p:ph idx="4294967295"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The Structure of Hair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5200" y="2362200"/>
            <a:ext cx="227965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3 </a:t>
            </a:r>
          </a:p>
        </p:txBody>
      </p:sp>
      <p:sp>
        <p:nvSpPr>
          <p:cNvPr id="80" name="Shape 80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1" name="Shape 81"/>
          <p:cNvSpPr/>
          <p:nvPr>
            <p:ph idx="4294967295"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Cuticles, Cortex, and Medulla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2438400"/>
            <a:ext cx="5029200" cy="387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3 </a:t>
            </a:r>
          </a:p>
        </p:txBody>
      </p:sp>
      <p:sp>
        <p:nvSpPr>
          <p:cNvPr id="88" name="Shape 88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9" name="Shape 89"/>
          <p:cNvSpPr/>
          <p:nvPr>
            <p:ph idx="4294967295" type="title"/>
          </p:nvPr>
        </p:nvSpPr>
        <p:spPr>
          <a:xfrm>
            <a:off x="838200" y="990600"/>
            <a:ext cx="5867400" cy="99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Types of Cuticle </a:t>
            </a:r>
            <a:b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and Cortex</a:t>
            </a:r>
          </a:p>
        </p:txBody>
      </p:sp>
      <p:sp>
        <p:nvSpPr>
          <p:cNvPr id="90" name="Shape 90"/>
          <p:cNvSpPr txBox="1"/>
          <p:nvPr>
            <p:ph idx="4294967295" type="body"/>
          </p:nvPr>
        </p:nvSpPr>
        <p:spPr>
          <a:xfrm>
            <a:off x="838200" y="2362200"/>
            <a:ext cx="79248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Cuticle: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outermost layer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over-lapping scales that protect the inner layers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Arial"/>
              <a:buChar char="o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Cortex: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Thickest layer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Contains most of the pigment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Distribution of pigment varies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denser nearer the cuticle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914400"/>
            <a:ext cx="16764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3 </a:t>
            </a:r>
          </a:p>
        </p:txBody>
      </p:sp>
      <p:sp>
        <p:nvSpPr>
          <p:cNvPr id="97" name="Shape 97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8" name="Shape 98"/>
          <p:cNvSpPr/>
          <p:nvPr>
            <p:ph idx="4294967295" type="title"/>
          </p:nvPr>
        </p:nvSpPr>
        <p:spPr>
          <a:xfrm>
            <a:off x="762000" y="762000"/>
            <a:ext cx="62484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Types of Medulla </a:t>
            </a:r>
          </a:p>
        </p:txBody>
      </p:sp>
      <p:sp>
        <p:nvSpPr>
          <p:cNvPr id="99" name="Shape 99"/>
          <p:cNvSpPr/>
          <p:nvPr/>
        </p:nvSpPr>
        <p:spPr>
          <a:xfrm>
            <a:off x="1971675" y="1657350"/>
            <a:ext cx="19431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1971675" y="1657350"/>
            <a:ext cx="19431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1971675" y="1657350"/>
            <a:ext cx="19431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2590800"/>
            <a:ext cx="5334000" cy="3405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Capsules">
  <a:themeElements>
    <a:clrScheme name="2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33CCCC"/>
      </a:accent4>
      <a:accent5>
        <a:srgbClr val="99CC99"/>
      </a:accent5>
      <a:accent6>
        <a:srgbClr val="FFFFFF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