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4825" cy="9083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3025" y="0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28061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3025" y="8628061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525" lIns="91050" rIns="91050" wrap="square" tIns="45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599" y="1981200"/>
              <a:ext cx="7391400" cy="319087"/>
              <a:chOff x="228599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599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1pPr>
            <a:lvl2pPr indent="-1714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13335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3pPr>
            <a:lvl4pPr indent="-13716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54304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5pPr>
            <a:lvl6pPr indent="-154304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6pPr>
            <a:lvl7pPr indent="-154304" lvl="6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7pPr>
            <a:lvl8pPr indent="-154304" lvl="7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8pPr>
            <a:lvl9pPr indent="-154304" lvl="8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4075" y="457200"/>
            <a:ext cx="669925" cy="8381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29" name="Shape 2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4294967295" type="title"/>
          </p:nvPr>
        </p:nvSpPr>
        <p:spPr>
          <a:xfrm>
            <a:off x="685800" y="83820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Crime Scene </a:t>
            </a:r>
            <a:b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Investigation and Evidence Collection </a:t>
            </a:r>
            <a:b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" name="Shape 31"/>
          <p:cNvSpPr txBox="1"/>
          <p:nvPr>
            <p:ph idx="4294967295" type="body"/>
          </p:nvPr>
        </p:nvSpPr>
        <p:spPr>
          <a:xfrm>
            <a:off x="838200" y="2667000"/>
            <a:ext cx="77724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 Locard’s exchange principle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four examples of trace evidence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 between direct and circumstantial evidence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type of professionals who are present at a crime scene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evidence from a crime scene is analyzed 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4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1752600" y="6096000"/>
            <a:ext cx="57912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  South-Western / Cengage Learning © 2012,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07" name="Shape 107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8" name="Shape 108"/>
          <p:cNvSpPr/>
          <p:nvPr>
            <p:ph idx="4294967295"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Crime-Scene Search Patterns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924175"/>
            <a:ext cx="7240586" cy="19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15" name="Shape 115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6" name="Shape 116"/>
          <p:cNvSpPr/>
          <p:nvPr>
            <p:ph idx="4294967295" type="title"/>
          </p:nvPr>
        </p:nvSpPr>
        <p:spPr>
          <a:xfrm>
            <a:off x="762000" y="762000"/>
            <a:ext cx="6019799" cy="10667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Packaging the evidence </a:t>
            </a: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914400" y="2438400"/>
            <a:ext cx="487679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Crease a clean paper and place evidence in the X position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Fold in the left and right sides, and then fold in the top and bottom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the bindle into a plastic or paper evidence bag affixing a seal over the opening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48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your name on the seal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590800"/>
            <a:ext cx="2676525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24" name="Shape 124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5" name="Shape 125"/>
          <p:cNvSpPr/>
          <p:nvPr>
            <p:ph idx="4294967295"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Evidence ID Forms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438400"/>
            <a:ext cx="32892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2438400"/>
            <a:ext cx="329088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33" name="Shape 13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4" name="Shape 134"/>
          <p:cNvSpPr/>
          <p:nvPr>
            <p:ph idx="4294967295" type="title"/>
          </p:nvPr>
        </p:nvSpPr>
        <p:spPr>
          <a:xfrm>
            <a:off x="762000" y="762000"/>
            <a:ext cx="42671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Chain of Custody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3649662"/>
            <a:ext cx="2981325" cy="24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657600"/>
            <a:ext cx="2971799" cy="2379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990600" y="2549525"/>
            <a:ext cx="7696199" cy="727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44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a chain of custody log is essential to present credible evidence in court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43" name="Shape 14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4" name="Shape 144"/>
          <p:cNvSpPr/>
          <p:nvPr>
            <p:ph idx="4294967295" type="title"/>
          </p:nvPr>
        </p:nvSpPr>
        <p:spPr>
          <a:xfrm>
            <a:off x="762000" y="762000"/>
            <a:ext cx="61721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Chain of Custody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(cont’d.)</a:t>
            </a:r>
            <a:r>
              <a:rPr b="1" i="0" lang="en-US" sz="3200" u="none" cap="none" strike="noStrike">
                <a:solidFill>
                  <a:srgbClr val="3A7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5" name="Shape 145"/>
          <p:cNvSpPr txBox="1"/>
          <p:nvPr>
            <p:ph idx="4294967295" type="body"/>
          </p:nvPr>
        </p:nvSpPr>
        <p:spPr>
          <a:xfrm>
            <a:off x="838200" y="2362200"/>
            <a:ext cx="56388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 the evidence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identification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 it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it across the sealed edge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over to a lab technician 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bag on non-sealed edge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items to the evidence bag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 evidence bag in another bag</a:t>
            </a:r>
            <a:b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the evidence log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2366961"/>
            <a:ext cx="1828800" cy="14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4419600"/>
            <a:ext cx="1828800" cy="14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53" name="Shape 15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4" name="Shape 154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Analyze the Evidence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5" name="Shape 155"/>
          <p:cNvSpPr txBox="1"/>
          <p:nvPr>
            <p:ph idx="4294967295" type="body"/>
          </p:nvPr>
        </p:nvSpPr>
        <p:spPr>
          <a:xfrm>
            <a:off x="838200" y="2362200"/>
            <a:ext cx="769619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Facts result from collected evidence processed by the forensic lab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detective aims to see how facts fit into the crime scenario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61" name="Shape 161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2" name="Shape 162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3A763A"/>
              </a:buClr>
              <a:buSzPct val="25000"/>
              <a:buFont typeface="Arial"/>
              <a:buNone/>
            </a:pPr>
            <a:br>
              <a:rPr b="1" i="0" lang="en-US" sz="3200" u="none" cap="none" strike="noStrike">
                <a:solidFill>
                  <a:srgbClr val="3A763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Analyze the Evidence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3" name="Shape 163"/>
          <p:cNvSpPr txBox="1"/>
          <p:nvPr>
            <p:ph idx="4294967295" type="body"/>
          </p:nvPr>
        </p:nvSpPr>
        <p:spPr>
          <a:xfrm>
            <a:off x="838200" y="2362200"/>
            <a:ext cx="7540625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results can: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reliability of witness accounts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the identity of suspects or victims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suspects to be innocent or link them with a scene or victim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69" name="Shape 16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0" name="Shape 170"/>
          <p:cNvSpPr/>
          <p:nvPr>
            <p:ph idx="4294967295" type="title"/>
          </p:nvPr>
        </p:nvSpPr>
        <p:spPr>
          <a:xfrm>
            <a:off x="762000" y="990600"/>
            <a:ext cx="7924799" cy="76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Crime Scene Reconstruction </a:t>
            </a:r>
          </a:p>
        </p:txBody>
      </p:sp>
      <p:sp>
        <p:nvSpPr>
          <p:cNvPr id="171" name="Shape 171"/>
          <p:cNvSpPr txBox="1"/>
          <p:nvPr>
            <p:ph idx="4294967295" type="body"/>
          </p:nvPr>
        </p:nvSpPr>
        <p:spPr>
          <a:xfrm>
            <a:off x="838200" y="2362200"/>
            <a:ext cx="7388224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Crime scene reconstruction involves: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 a hypothesis of the sequence of events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before the crime was committed through its commission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77" name="Shape 177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8" name="Shape 178"/>
          <p:cNvSpPr/>
          <p:nvPr>
            <p:ph idx="4294967295" type="title"/>
          </p:nvPr>
        </p:nvSpPr>
        <p:spPr>
          <a:xfrm>
            <a:off x="838200" y="838200"/>
            <a:ext cx="7848599" cy="9905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Staged Crime Scenes </a:t>
            </a:r>
          </a:p>
        </p:txBody>
      </p:sp>
      <p:sp>
        <p:nvSpPr>
          <p:cNvPr id="179" name="Shape 179"/>
          <p:cNvSpPr txBox="1"/>
          <p:nvPr>
            <p:ph idx="4294967295" type="body"/>
          </p:nvPr>
        </p:nvSpPr>
        <p:spPr>
          <a:xfrm>
            <a:off x="838200" y="2362200"/>
            <a:ext cx="78485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lab results don’t match up with the testimony of witnesses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examples: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Staging a fire—to cover bankruptcy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Staging a suicide—to cover a murder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Staging a burglary—to collect insurance money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85" name="Shape 185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6" name="Shape 186"/>
          <p:cNvSpPr/>
          <p:nvPr>
            <p:ph idx="4294967295" type="title"/>
          </p:nvPr>
        </p:nvSpPr>
        <p:spPr>
          <a:xfrm>
            <a:off x="838200" y="838200"/>
            <a:ext cx="7848599" cy="9905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Staged Crime Scenes</a:t>
            </a:r>
          </a:p>
        </p:txBody>
      </p:sp>
      <p:sp>
        <p:nvSpPr>
          <p:cNvPr id="187" name="Shape 187"/>
          <p:cNvSpPr txBox="1"/>
          <p:nvPr>
            <p:ph idx="4294967295" type="body"/>
          </p:nvPr>
        </p:nvSpPr>
        <p:spPr>
          <a:xfrm>
            <a:off x="838200" y="2362200"/>
            <a:ext cx="7696199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the crime scene staged?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Consider: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type of wound match the weapon?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the wound be easily self-inflicted?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were the mood and actions of the victim before the event?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were the mood and actions of the suspect before the event?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39" name="Shape 3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4294967295" type="title"/>
          </p:nvPr>
        </p:nvSpPr>
        <p:spPr>
          <a:xfrm>
            <a:off x="685800" y="838200"/>
            <a:ext cx="7772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Crime Scene </a:t>
            </a:r>
            <a:b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Investigation and Evidence Collection </a:t>
            </a:r>
            <a:b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1" name="Shape 41"/>
          <p:cNvSpPr txBox="1"/>
          <p:nvPr>
            <p:ph idx="4294967295" type="body"/>
          </p:nvPr>
        </p:nvSpPr>
        <p:spPr>
          <a:xfrm>
            <a:off x="838200" y="2667000"/>
            <a:ext cx="78485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 the three steps of a crime scene investigation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the importance of securing the crime scene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methods by which a crime scene is documented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 proper technique in collecting and packaging trace evidence </a:t>
            </a: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4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193" name="Shape 19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4" name="Shape 194"/>
          <p:cNvSpPr/>
          <p:nvPr>
            <p:ph idx="4294967295" type="title"/>
          </p:nvPr>
        </p:nvSpPr>
        <p:spPr>
          <a:xfrm>
            <a:off x="762000" y="762000"/>
            <a:ext cx="74676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. . . . . . . . . . 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 </a:t>
            </a: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. . . . </a:t>
            </a:r>
          </a:p>
        </p:txBody>
      </p:sp>
      <p:sp>
        <p:nvSpPr>
          <p:cNvPr id="195" name="Shape 195"/>
          <p:cNvSpPr txBox="1"/>
          <p:nvPr>
            <p:ph idx="4294967295" type="body"/>
          </p:nvPr>
        </p:nvSpPr>
        <p:spPr>
          <a:xfrm>
            <a:off x="838200" y="2362200"/>
            <a:ext cx="77724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Locard’s exchange principle: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between people and objects can transfer material that can determine the nature and duration of the transfer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can be direct or indirect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Times New Roman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or biological traces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crime scene investigation team consists of police, detectives, crime scene investigators, medical investigators, and specialists.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201" name="Shape 201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2" name="Shape 202"/>
          <p:cNvSpPr/>
          <p:nvPr>
            <p:ph idx="4294967295" type="title"/>
          </p:nvPr>
        </p:nvSpPr>
        <p:spPr>
          <a:xfrm>
            <a:off x="762000" y="762000"/>
            <a:ext cx="76199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. . . . . . . . . . . . . . . . . Summary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3" name="Shape 203"/>
          <p:cNvSpPr txBox="1"/>
          <p:nvPr>
            <p:ph idx="4294967295" type="body"/>
          </p:nvPr>
        </p:nvSpPr>
        <p:spPr>
          <a:xfrm>
            <a:off x="8382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Investigations consist of recognizing, documenting, and collecting evidence.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responding officers identify the extent of the crime scene, secure it, and segregate witnesses.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Crime scene investigators document the crime scene.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is collected, packaged, and labeled.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evidence is analyzed and interpreted to fit the crime scenario.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5943600"/>
            <a:ext cx="5943599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48" name="Shape 48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4294967295" type="title"/>
          </p:nvPr>
        </p:nvSpPr>
        <p:spPr>
          <a:xfrm>
            <a:off x="762000" y="1066800"/>
            <a:ext cx="79247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Principle of Exchange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0" name="Shape 50"/>
          <p:cNvSpPr txBox="1"/>
          <p:nvPr>
            <p:ph idx="4294967295" type="body"/>
          </p:nvPr>
        </p:nvSpPr>
        <p:spPr>
          <a:xfrm>
            <a:off x="838200" y="2362200"/>
            <a:ext cx="77724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by Dr. Edmond Locard,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principle states: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person comes in contact with an object or another person, a cross-transfer of physical material can occur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of the material can determine the nature and duration of the transfer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56" name="Shape 56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" name="Shape 57"/>
          <p:cNvSpPr/>
          <p:nvPr>
            <p:ph idx="4294967295" type="title"/>
          </p:nvPr>
        </p:nvSpPr>
        <p:spPr>
          <a:xfrm>
            <a:off x="762000" y="1066800"/>
            <a:ext cx="7924799" cy="838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Evidence </a:t>
            </a:r>
          </a:p>
        </p:txBody>
      </p:sp>
      <p:sp>
        <p:nvSpPr>
          <p:cNvPr id="58" name="Shape 58"/>
          <p:cNvSpPr txBox="1"/>
          <p:nvPr>
            <p:ph idx="4294967295" type="body"/>
          </p:nvPr>
        </p:nvSpPr>
        <p:spPr>
          <a:xfrm>
            <a:off x="5029200" y="2895600"/>
            <a:ext cx="3505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evidence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ctr">
              <a:lnSpc>
                <a:spcPct val="85000"/>
              </a:lnSpc>
              <a:spcBef>
                <a:spcPts val="4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Testimony by a witness about what that witness saw, heard, or did 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706686"/>
            <a:ext cx="3429000" cy="247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65" name="Shape 65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" name="Shape 66"/>
          <p:cNvSpPr/>
          <p:nvPr>
            <p:ph idx="4294967295" type="title"/>
          </p:nvPr>
        </p:nvSpPr>
        <p:spPr>
          <a:xfrm>
            <a:off x="762000" y="990600"/>
            <a:ext cx="7924799" cy="838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Evidence </a:t>
            </a:r>
          </a:p>
        </p:txBody>
      </p:sp>
      <p:sp>
        <p:nvSpPr>
          <p:cNvPr id="67" name="Shape 67"/>
          <p:cNvSpPr txBox="1"/>
          <p:nvPr>
            <p:ph idx="4294967295" type="body"/>
          </p:nvPr>
        </p:nvSpPr>
        <p:spPr>
          <a:xfrm>
            <a:off x="4876800" y="2743200"/>
            <a:ext cx="3962399" cy="3124199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Circumstantial</a:t>
            </a:r>
            <a:r>
              <a:rPr b="1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</a:t>
            </a:r>
            <a:r>
              <a:rPr b="0" i="0" lang="en-US" sz="2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Indirect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trace evidence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evidence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fingerprints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Biological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180"/>
              </a:spcBef>
              <a:spcAft>
                <a:spcPts val="40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blood or hairs 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895600"/>
            <a:ext cx="3506786" cy="25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74" name="Shape 74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" name="Shape 75"/>
          <p:cNvSpPr/>
          <p:nvPr>
            <p:ph idx="4294967295" type="title"/>
          </p:nvPr>
        </p:nvSpPr>
        <p:spPr>
          <a:xfrm>
            <a:off x="762000" y="914400"/>
            <a:ext cx="7924799" cy="9905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Evidence</a:t>
            </a:r>
          </a:p>
        </p:txBody>
      </p:sp>
      <p:sp>
        <p:nvSpPr>
          <p:cNvPr id="76" name="Shape 76"/>
          <p:cNvSpPr txBox="1"/>
          <p:nvPr>
            <p:ph idx="4294967295" type="body"/>
          </p:nvPr>
        </p:nvSpPr>
        <p:spPr>
          <a:xfrm>
            <a:off x="1066800" y="4648200"/>
            <a:ext cx="7464425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why this would be or </a:t>
            </a:r>
          </a:p>
          <a:p>
            <a:pPr indent="-342900" lvl="0" marL="342900" marR="0" rtl="0" algn="ctr">
              <a:lnSpc>
                <a:spcPct val="85000"/>
              </a:lnSpc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not be trace evidence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362200"/>
            <a:ext cx="4953000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83" name="Shape 8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4" name="Shape 84"/>
          <p:cNvSpPr/>
          <p:nvPr>
            <p:ph idx="4294967295" type="title"/>
          </p:nvPr>
        </p:nvSpPr>
        <p:spPr>
          <a:xfrm>
            <a:off x="762000" y="838200"/>
            <a:ext cx="7924799" cy="1219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Crime Scene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Investigation Team  </a:t>
            </a:r>
          </a:p>
        </p:txBody>
      </p:sp>
      <p:sp>
        <p:nvSpPr>
          <p:cNvPr id="85" name="Shape 85"/>
          <p:cNvSpPr txBox="1"/>
          <p:nvPr>
            <p:ph idx="4294967295" type="body"/>
          </p:nvPr>
        </p:nvSpPr>
        <p:spPr>
          <a:xfrm>
            <a:off x="838200" y="2362200"/>
            <a:ext cx="75438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at the crime scene?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Police and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attorney (possibly)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Crime scene investigators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examiners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Detectives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160"/>
              </a:spcBef>
              <a:spcAft>
                <a:spcPts val="60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91" name="Shape 91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2" name="Shape 92"/>
          <p:cNvSpPr/>
          <p:nvPr>
            <p:ph idx="4294967295" type="title"/>
          </p:nvPr>
        </p:nvSpPr>
        <p:spPr>
          <a:xfrm>
            <a:off x="685800" y="838200"/>
            <a:ext cx="7924799" cy="1219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Seven </a:t>
            </a:r>
            <a:r>
              <a:rPr b="1" i="1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’s of Crime Scene Investigation </a:t>
            </a:r>
          </a:p>
        </p:txBody>
      </p:sp>
      <p:sp>
        <p:nvSpPr>
          <p:cNvPr id="93" name="Shape 93"/>
          <p:cNvSpPr txBox="1"/>
          <p:nvPr>
            <p:ph idx="4294967295" type="body"/>
          </p:nvPr>
        </p:nvSpPr>
        <p:spPr>
          <a:xfrm>
            <a:off x="838200" y="2362200"/>
            <a:ext cx="7010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ecure the scene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eparate the witnesses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the scene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eeing the scene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ketch the scene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earch for evidence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ecure the collected evidence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2 </a:t>
            </a:r>
          </a:p>
        </p:txBody>
      </p:sp>
      <p:sp>
        <p:nvSpPr>
          <p:cNvPr id="99" name="Shape 9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0" name="Shape 100"/>
          <p:cNvSpPr/>
          <p:nvPr>
            <p:ph idx="4294967295"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Crime-Scene Sketch Form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438400"/>
            <a:ext cx="6553200" cy="36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