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AC1A1B"/>
    <a:srgbClr val="AC1A2F"/>
    <a:srgbClr val="7E1B1C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4" autoAdjust="0"/>
    <p:restoredTop sz="94025" autoAdjust="0"/>
  </p:normalViewPr>
  <p:slideViewPr>
    <p:cSldViewPr snapToGrid="0" snapToObjects="1">
      <p:cViewPr varScale="1">
        <p:scale>
          <a:sx n="47" d="100"/>
          <a:sy n="47" d="100"/>
        </p:scale>
        <p:origin x="-86" y="-8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A1E2CE-12CA-A644-AED4-5AA3AED8378C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4D018-C672-A441-B5C9-D46FE41356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50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FFFFFF"/>
                </a:solidFill>
              </a:rPr>
              <a:t>A policy is deﬁned as ‘a course or principle of action adopted or proposed by a government, party, business, or individual etc.’ (Concise Oxford Dictionary 1991).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4D018-C672-A441-B5C9-D46FE41356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91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5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2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39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1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0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300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B8EF0-A6D3-6C40-A1D8-6EF12FB5DDC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03690-AAA1-134F-9350-AC712280C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99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moodle.davidson.edu/moodle2/course/view.php?id=325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6600" y="1565100"/>
            <a:ext cx="7518400" cy="1716965"/>
          </a:xfr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Let’s Get This Course Started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3751939"/>
            <a:ext cx="9144000" cy="1093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63500"/>
            <a:r>
              <a:rPr lang="en-US" sz="2400" i="1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by</a:t>
            </a:r>
            <a:r>
              <a:rPr lang="en-US" sz="2800" i="1" dirty="0" smtClean="0">
                <a:solidFill>
                  <a:schemeClr val="tx1"/>
                </a:solidFill>
              </a:rPr>
              <a:t/>
            </a:r>
            <a:br>
              <a:rPr lang="en-US" sz="2800" i="1" dirty="0" smtClean="0">
                <a:solidFill>
                  <a:schemeClr val="tx1"/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Karen </a:t>
            </a:r>
            <a:r>
              <a:rPr lang="en-US" sz="2800" dirty="0" smtClean="0">
                <a:solidFill>
                  <a:schemeClr val="tx1"/>
                </a:solidFill>
              </a:rPr>
              <a:t>K. </a:t>
            </a:r>
            <a:r>
              <a:rPr lang="en-US" sz="2800" dirty="0">
                <a:solidFill>
                  <a:schemeClr val="tx1"/>
                </a:solidFill>
              </a:rPr>
              <a:t>Bernd</a:t>
            </a:r>
            <a:r>
              <a:rPr lang="en-US" sz="2800" baseline="30000" dirty="0">
                <a:solidFill>
                  <a:schemeClr val="tx1"/>
                </a:solidFill>
              </a:rPr>
              <a:t>*</a:t>
            </a:r>
            <a:r>
              <a:rPr lang="en-US" sz="2800" dirty="0">
                <a:solidFill>
                  <a:schemeClr val="tx1"/>
                </a:solidFill>
              </a:rPr>
              <a:t>, Kristie </a:t>
            </a:r>
            <a:r>
              <a:rPr lang="en-US" sz="2800" smtClean="0">
                <a:solidFill>
                  <a:schemeClr val="tx1"/>
                </a:solidFill>
              </a:rPr>
              <a:t>L. Foley</a:t>
            </a:r>
            <a:r>
              <a:rPr lang="en-US" sz="2800" b="1" baseline="30000" smtClean="0">
                <a:solidFill>
                  <a:schemeClr val="tx1"/>
                </a:solidFill>
              </a:rPr>
              <a:t>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and Cindy </a:t>
            </a:r>
            <a:r>
              <a:rPr lang="en-US" sz="2800" dirty="0" smtClean="0">
                <a:solidFill>
                  <a:schemeClr val="tx1"/>
                </a:solidFill>
              </a:rPr>
              <a:t>D. </a:t>
            </a:r>
            <a:r>
              <a:rPr lang="en-US" sz="2800" dirty="0">
                <a:solidFill>
                  <a:schemeClr val="tx1"/>
                </a:solidFill>
              </a:rPr>
              <a:t>Hauser</a:t>
            </a:r>
            <a:r>
              <a:rPr lang="en-US" sz="2800" b="1" baseline="30000" dirty="0" smtClean="0">
                <a:solidFill>
                  <a:schemeClr val="tx1"/>
                </a:solidFill>
              </a:rPr>
              <a:t>‡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63500" algn="l"/>
            <a:endParaRPr lang="en-US" sz="2800" i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6601" y="706177"/>
            <a:ext cx="7518400" cy="583786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lvl="0" algn="ctr" defTabSz="914400"/>
            <a:r>
              <a:rPr lang="en-US" sz="2000" b="1" dirty="0">
                <a:solidFill>
                  <a:schemeClr val="bg1">
                    <a:lumMod val="65000"/>
                  </a:schemeClr>
                </a:solidFill>
                <a:latin typeface="Calibri"/>
              </a:rPr>
              <a:t>NATIONAL CENTER FOR CASE STUDY TEACHING IN SCIENCE</a:t>
            </a:r>
          </a:p>
        </p:txBody>
      </p:sp>
      <p:sp>
        <p:nvSpPr>
          <p:cNvPr id="3" name="Rectangle 2"/>
          <p:cNvSpPr/>
          <p:nvPr/>
        </p:nvSpPr>
        <p:spPr>
          <a:xfrm>
            <a:off x="736600" y="5229723"/>
            <a:ext cx="80155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*Professor of Biology, Davidson College</a:t>
            </a:r>
          </a:p>
          <a:p>
            <a:r>
              <a:rPr lang="en-US" baseline="30000" dirty="0" err="1"/>
              <a:t>t</a:t>
            </a:r>
            <a:r>
              <a:rPr lang="en-US" dirty="0" err="1"/>
              <a:t>Professor</a:t>
            </a:r>
            <a:r>
              <a:rPr lang="en-US" dirty="0"/>
              <a:t> of Social Sciences and Health Policy and </a:t>
            </a:r>
            <a:r>
              <a:rPr lang="en-US" dirty="0" smtClean="0"/>
              <a:t>Program </a:t>
            </a:r>
            <a:r>
              <a:rPr lang="en-US" dirty="0"/>
              <a:t>Leader of Cancer Prevention and Control,  Wake Forest School of Medicine</a:t>
            </a:r>
          </a:p>
          <a:p>
            <a:r>
              <a:rPr lang="en-US" b="1" baseline="30000" dirty="0"/>
              <a:t>‡</a:t>
            </a:r>
            <a:r>
              <a:rPr lang="en-US" dirty="0"/>
              <a:t>Professor of Chemistry and Environmental Studies, Davidson College</a:t>
            </a:r>
          </a:p>
        </p:txBody>
      </p:sp>
    </p:spTree>
    <p:extLst>
      <p:ext uri="{BB962C8B-B14F-4D97-AF65-F5344CB8AC3E}">
        <p14:creationId xmlns:p14="http://schemas.microsoft.com/office/powerpoint/2010/main" val="406967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21" y="55428"/>
            <a:ext cx="8738245" cy="8776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Define “environment” for each </a:t>
            </a:r>
            <a:r>
              <a:rPr lang="en-US" sz="2800" b="1" dirty="0">
                <a:solidFill>
                  <a:schemeClr val="bg1"/>
                </a:solidFill>
              </a:rPr>
              <a:t>of the following </a:t>
            </a:r>
            <a:r>
              <a:rPr lang="en-US" sz="2800" b="1" dirty="0" smtClean="0">
                <a:solidFill>
                  <a:schemeClr val="bg1"/>
                </a:solidFill>
              </a:rPr>
              <a:t>scenarios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21" y="928902"/>
            <a:ext cx="8738245" cy="579681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Just after students return to campus in August the city </a:t>
            </a:r>
            <a:r>
              <a:rPr lang="en-US" sz="2400" dirty="0"/>
              <a:t>public health department </a:t>
            </a:r>
            <a:r>
              <a:rPr lang="en-US" sz="2400" dirty="0" smtClean="0"/>
              <a:t>notes </a:t>
            </a:r>
            <a:r>
              <a:rPr lang="en-US" sz="2400" dirty="0"/>
              <a:t>a steady increase in </a:t>
            </a:r>
            <a:r>
              <a:rPr lang="en-US" sz="2400" dirty="0" smtClean="0"/>
              <a:t>emergency department </a:t>
            </a:r>
            <a:r>
              <a:rPr lang="en-US" sz="2400" dirty="0"/>
              <a:t>visits of </a:t>
            </a:r>
            <a:r>
              <a:rPr lang="en-US" sz="2400" dirty="0" smtClean="0"/>
              <a:t>local residents </a:t>
            </a:r>
            <a:r>
              <a:rPr lang="en-US" sz="2400" dirty="0"/>
              <a:t>complaining of severe stomach cramping and </a:t>
            </a:r>
            <a:r>
              <a:rPr lang="en-US" sz="2400" dirty="0" smtClean="0"/>
              <a:t>diarrhea.</a:t>
            </a:r>
            <a:endParaRPr lang="en-US" sz="1000" dirty="0"/>
          </a:p>
          <a:p>
            <a:pPr marL="457200" indent="-457200">
              <a:lnSpc>
                <a:spcPct val="70000"/>
              </a:lnSpc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On a Wednesday afternoon, the elementary school nurse sees a large number of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graders going home early due to vomiting.  </a:t>
            </a:r>
            <a:endParaRPr lang="en-US" sz="1400" dirty="0" smtClean="0"/>
          </a:p>
          <a:p>
            <a:pPr marL="457200" indent="-457200">
              <a:lnSpc>
                <a:spcPct val="70000"/>
              </a:lnSpc>
              <a:buFont typeface="+mj-lt"/>
              <a:buAutoNum type="alphaUcPeriod"/>
            </a:pPr>
            <a:endParaRPr lang="en-US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There is a spring semi-formal at The Quarry, a local outdoor pavilion. On Monday morning, 12 students go to student health with a rash on their arms and necks. </a:t>
            </a:r>
            <a:endParaRPr lang="en-US" sz="1400" dirty="0" smtClean="0"/>
          </a:p>
          <a:p>
            <a:pPr marL="457200" indent="-457200">
              <a:lnSpc>
                <a:spcPct val="70000"/>
              </a:lnSpc>
              <a:buFont typeface="+mj-lt"/>
              <a:buAutoNum type="alphaUcPeriod"/>
            </a:pPr>
            <a:endParaRPr lang="en-US" sz="2400" dirty="0"/>
          </a:p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A 20-year-old patient presents to an urgent care clinic with symptoms of frequent, painful, and urgent urination.  The lab technician requests a urine culture.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249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Why are these people sick?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524375" cy="497205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 small groups, determine:</a:t>
            </a:r>
          </a:p>
          <a:p>
            <a:pPr lvl="1"/>
            <a:r>
              <a:rPr lang="en-US" dirty="0" smtClean="0"/>
              <a:t>Who is the population</a:t>
            </a:r>
          </a:p>
          <a:p>
            <a:pPr lvl="1"/>
            <a:r>
              <a:rPr lang="en-US" dirty="0"/>
              <a:t>What is the health outcome </a:t>
            </a:r>
          </a:p>
          <a:p>
            <a:pPr lvl="1"/>
            <a:r>
              <a:rPr lang="en-US" dirty="0" smtClean="0"/>
              <a:t>What are the potential factors </a:t>
            </a:r>
            <a:r>
              <a:rPr lang="en-US" dirty="0"/>
              <a:t>(aka </a:t>
            </a:r>
            <a:r>
              <a:rPr lang="en-US" dirty="0" smtClean="0"/>
              <a:t>“exposures”) </a:t>
            </a:r>
            <a:r>
              <a:rPr lang="en-US" dirty="0"/>
              <a:t>that </a:t>
            </a:r>
            <a:r>
              <a:rPr lang="en-US" dirty="0" smtClean="0"/>
              <a:t>likely led to the health outcomes </a:t>
            </a:r>
          </a:p>
          <a:p>
            <a:pPr lvl="2"/>
            <a:r>
              <a:rPr lang="en-US" dirty="0" smtClean="0"/>
              <a:t>Important to incorporate what you already know</a:t>
            </a:r>
          </a:p>
          <a:p>
            <a:pPr lvl="2"/>
            <a:r>
              <a:rPr lang="en-US" dirty="0" smtClean="0"/>
              <a:t>Think about your definition of “environment”</a:t>
            </a:r>
          </a:p>
          <a:p>
            <a:pPr lvl="2"/>
            <a:r>
              <a:rPr lang="en-US" dirty="0" smtClean="0"/>
              <a:t>Always </a:t>
            </a:r>
            <a:r>
              <a:rPr lang="en-US" dirty="0"/>
              <a:t>asking…what are the other plausible </a:t>
            </a:r>
            <a:r>
              <a:rPr lang="en-US" dirty="0" smtClean="0"/>
              <a:t>explanations</a:t>
            </a:r>
          </a:p>
          <a:p>
            <a:pPr marL="57150" indent="0">
              <a:buNone/>
            </a:pP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43524" y="1600200"/>
            <a:ext cx="3343275" cy="4525963"/>
          </a:xfrm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Once you have identified the key elements of the problem, what are your hypotheses related to why these people are sick?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How would you test your hypotheses?  </a:t>
            </a:r>
          </a:p>
          <a:p>
            <a:pPr marL="0" indent="0">
              <a:buNone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What are some of the potential challenges in testing your hypotheses?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5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360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Examples of Environmental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7452"/>
            <a:ext cx="8229600" cy="5372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Environmental (Health) Policy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/>
              <a:t>Statements of expectations and performance focused on protecting human health within the environment (natural and built).  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u="sng" dirty="0" smtClean="0"/>
              <a:t>Environmental Epidemiology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Evaluates relationships between environmental factors and health outcomes.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 </a:t>
            </a:r>
          </a:p>
          <a:p>
            <a:pPr marL="0" indent="0">
              <a:buNone/>
            </a:pPr>
            <a:r>
              <a:rPr lang="en-US" sz="2400" u="sng" dirty="0"/>
              <a:t>Environmental Toxicology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Focuses on </a:t>
            </a:r>
            <a:r>
              <a:rPr lang="en-US" sz="2400" dirty="0"/>
              <a:t>the harmful effects of chemical, biological and physical agents on </a:t>
            </a:r>
            <a:r>
              <a:rPr lang="en-US" sz="2400" dirty="0" smtClean="0"/>
              <a:t>other organisms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0483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382" y="412616"/>
            <a:ext cx="8819162" cy="62167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dirty="0" smtClean="0"/>
              <a:t>Environmental Health includes </a:t>
            </a:r>
            <a:r>
              <a:rPr lang="en-US" i="1" dirty="0" smtClean="0"/>
              <a:t>many</a:t>
            </a:r>
            <a:r>
              <a:rPr lang="en-US" dirty="0" smtClean="0"/>
              <a:t> topics that each could be covered at a range of depths and from different perspectives.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One course cannot cover </a:t>
            </a:r>
            <a:r>
              <a:rPr lang="en-US" i="1" dirty="0" smtClean="0"/>
              <a:t>all</a:t>
            </a:r>
            <a:r>
              <a:rPr lang="en-US" dirty="0" smtClean="0"/>
              <a:t> of the topics within environmental health.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b="1" dirty="0" smtClean="0"/>
              <a:t>What are </a:t>
            </a:r>
            <a:r>
              <a:rPr lang="en-US" sz="3600" b="1" i="1" dirty="0" smtClean="0"/>
              <a:t>your</a:t>
            </a:r>
            <a:r>
              <a:rPr lang="en-US" sz="3600" b="1" dirty="0" smtClean="0"/>
              <a:t> goals for this course?</a:t>
            </a:r>
          </a:p>
          <a:p>
            <a:pPr marL="0" indent="0" algn="ctr">
              <a:buNone/>
            </a:pPr>
            <a:r>
              <a:rPr lang="en-US" dirty="0" smtClean="0"/>
              <a:t>On your index card:</a:t>
            </a:r>
          </a:p>
          <a:p>
            <a:pPr marL="514350" indent="-514350">
              <a:buAutoNum type="arabicParenR"/>
            </a:pPr>
            <a:r>
              <a:rPr lang="en-US" i="1" dirty="0" smtClean="0"/>
              <a:t>Revise your definition: What is environmental health</a:t>
            </a:r>
            <a:r>
              <a:rPr lang="en-US" dirty="0" smtClean="0"/>
              <a:t>?</a:t>
            </a:r>
          </a:p>
          <a:p>
            <a:pPr marL="514350" indent="-514350">
              <a:buAutoNum type="arabicParenR"/>
            </a:pPr>
            <a:r>
              <a:rPr lang="en-US" dirty="0" smtClean="0"/>
              <a:t>List three Learning Goals you have for this Environmental Health course.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24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610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706552" y="2721187"/>
            <a:ext cx="2021858" cy="369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  <a:hlinkClick r:id="rId2"/>
              </a:rPr>
              <a:t>Syllabus on Moodle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9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4606"/>
            <a:ext cx="82296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24838" y="2375787"/>
            <a:ext cx="8819162" cy="28448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To use environmental health case </a:t>
            </a:r>
            <a:r>
              <a:rPr lang="en-US" dirty="0"/>
              <a:t>studies </a:t>
            </a:r>
            <a:r>
              <a:rPr lang="en-US" dirty="0" smtClean="0"/>
              <a:t>as a framework for understanding foundational epidemiology, chemistry, </a:t>
            </a:r>
            <a:r>
              <a:rPr lang="en-US" dirty="0"/>
              <a:t>and </a:t>
            </a:r>
            <a:r>
              <a:rPr lang="en-US" dirty="0" smtClean="0"/>
              <a:t>biology.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5154" y="27867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35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4888" y="155683"/>
            <a:ext cx="8229600" cy="70266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Course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858352"/>
            <a:ext cx="8686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Wingdings" charset="2"/>
              <a:buChar char="v"/>
            </a:pPr>
            <a:endParaRPr lang="en-US" sz="2400" dirty="0" smtClean="0"/>
          </a:p>
          <a:p>
            <a:pPr marL="342900" lvl="0" indent="-342900">
              <a:buFont typeface="Wingdings" charset="2"/>
              <a:buChar char="v"/>
            </a:pPr>
            <a:r>
              <a:rPr lang="en-US" sz="2400" dirty="0" smtClean="0"/>
              <a:t>3hrs </a:t>
            </a:r>
            <a:r>
              <a:rPr lang="en-US" sz="2400" dirty="0"/>
              <a:t>of work outside of </a:t>
            </a:r>
            <a:r>
              <a:rPr lang="en-US" sz="2400" dirty="0" smtClean="0"/>
              <a:t>class per 1hr </a:t>
            </a:r>
            <a:r>
              <a:rPr lang="en-US" sz="2400" dirty="0"/>
              <a:t>in </a:t>
            </a:r>
            <a:r>
              <a:rPr lang="en-US" sz="2400" dirty="0" smtClean="0"/>
              <a:t>class.</a:t>
            </a:r>
          </a:p>
          <a:p>
            <a:pPr marL="342900" lvl="0" indent="-342900">
              <a:buFont typeface="Wingdings" charset="2"/>
              <a:buChar char="v"/>
            </a:pPr>
            <a:endParaRPr lang="en-US" sz="2400" dirty="0" smtClean="0"/>
          </a:p>
          <a:p>
            <a:pPr marL="342900" lvl="0" indent="-342900">
              <a:buFont typeface="Wingdings" charset="2"/>
              <a:buChar char="v"/>
            </a:pPr>
            <a:r>
              <a:rPr lang="en-US" sz="2400" dirty="0" smtClean="0"/>
              <a:t>Readings and homework assignments are completed before class to prepare for discussion </a:t>
            </a:r>
            <a:r>
              <a:rPr lang="en-US" sz="2400" dirty="0"/>
              <a:t>and application in </a:t>
            </a:r>
            <a:r>
              <a:rPr lang="en-US" sz="2400" dirty="0" smtClean="0"/>
              <a:t>class.</a:t>
            </a:r>
          </a:p>
          <a:p>
            <a:pPr marL="342900" lvl="0" indent="-342900">
              <a:buFont typeface="Wingdings" charset="2"/>
              <a:buChar char="v"/>
            </a:pPr>
            <a:endParaRPr lang="en-US" sz="2400" dirty="0" smtClean="0"/>
          </a:p>
          <a:p>
            <a:pPr marL="342900" lvl="0" indent="-342900">
              <a:buFont typeface="Wingdings" charset="2"/>
              <a:buChar char="v"/>
            </a:pPr>
            <a:r>
              <a:rPr lang="en-US" sz="2400" dirty="0" smtClean="0"/>
              <a:t>We will ask, discuss, and wrestle with information in class. </a:t>
            </a:r>
          </a:p>
          <a:p>
            <a:pPr marL="342900" lvl="0" indent="-342900">
              <a:buFont typeface="Wingdings" charset="2"/>
              <a:buChar char="v"/>
            </a:pPr>
            <a:endParaRPr lang="en-US" sz="2400" dirty="0" smtClean="0"/>
          </a:p>
          <a:p>
            <a:pPr marL="342900" lvl="0" indent="-342900">
              <a:buFont typeface="Wingdings" charset="2"/>
              <a:buChar char="v"/>
            </a:pPr>
            <a:r>
              <a:rPr lang="en-US" sz="2400" dirty="0" smtClean="0"/>
              <a:t>You will have three “take-home” reviews. (There is no additional final.)</a:t>
            </a:r>
          </a:p>
          <a:p>
            <a:pPr lvl="0"/>
            <a:endParaRPr lang="en-US" sz="2400" dirty="0" smtClean="0"/>
          </a:p>
          <a:p>
            <a:pPr marL="342900" lvl="0" indent="-342900">
              <a:buFont typeface="Wingdings" charset="2"/>
              <a:buChar char="v"/>
            </a:pPr>
            <a:r>
              <a:rPr lang="en-US" sz="2400" dirty="0" smtClean="0"/>
              <a:t>You will complete three laboratory units that integrate with the class cases and end with a synthesis assignment.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604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81485" y="5050433"/>
            <a:ext cx="73702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case was made possible by Grant #1141007 from the National Science </a:t>
            </a:r>
            <a:r>
              <a:rPr lang="en-US" dirty="0" smtClean="0"/>
              <a:t>Foundation to KB, KF, &amp; CH.</a:t>
            </a:r>
            <a:r>
              <a:rPr lang="en-US" dirty="0"/>
              <a:t>  Any opinions, findings, and conclusions or recommendations expressed in this material are those of the </a:t>
            </a:r>
            <a:r>
              <a:rPr lang="en-US" dirty="0" smtClean="0"/>
              <a:t>authors and </a:t>
            </a:r>
            <a:r>
              <a:rPr lang="en-US" dirty="0"/>
              <a:t>do not necessarily reflect the views of the National Science Foundation.</a:t>
            </a:r>
          </a:p>
        </p:txBody>
      </p:sp>
      <p:pic>
        <p:nvPicPr>
          <p:cNvPr id="6" name="Picture 5" descr="Macintosh HD:Users:kabernd:Desktop:nsf1sm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733" y="3217334"/>
            <a:ext cx="688869" cy="7027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086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6794</TotalTime>
  <Words>515</Words>
  <Application>Microsoft Office PowerPoint</Application>
  <PresentationFormat>On-screen Show (4:3)</PresentationFormat>
  <Paragraphs>61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Let’s Get This Course Started</vt:lpstr>
      <vt:lpstr>Define “environment” for each of the following scenarios</vt:lpstr>
      <vt:lpstr>Why are these people sick?</vt:lpstr>
      <vt:lpstr>Examples of Environmental Health</vt:lpstr>
      <vt:lpstr>PowerPoint Presentation</vt:lpstr>
      <vt:lpstr>Learning Goals</vt:lpstr>
      <vt:lpstr>Our Approach</vt:lpstr>
      <vt:lpstr>Course Expectations</vt:lpstr>
      <vt:lpstr>PowerPoint Presentation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ENV232  Introduction to Environmental Health</dc:title>
  <dc:creator>Karen Bernd</dc:creator>
  <cp:lastModifiedBy>Ky</cp:lastModifiedBy>
  <cp:revision>57</cp:revision>
  <dcterms:created xsi:type="dcterms:W3CDTF">2014-01-07T15:48:34Z</dcterms:created>
  <dcterms:modified xsi:type="dcterms:W3CDTF">2017-01-18T20:12:42Z</dcterms:modified>
</cp:coreProperties>
</file>