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6" r:id="rId3"/>
    <p:sldId id="259" r:id="rId4"/>
    <p:sldId id="261" r:id="rId5"/>
    <p:sldId id="263" r:id="rId6"/>
    <p:sldId id="265" r:id="rId7"/>
    <p:sldId id="267" r:id="rId8"/>
    <p:sldId id="268" r:id="rId9"/>
    <p:sldId id="287" r:id="rId10"/>
    <p:sldId id="288" r:id="rId11"/>
    <p:sldId id="289" r:id="rId12"/>
    <p:sldId id="290" r:id="rId13"/>
    <p:sldId id="297" r:id="rId14"/>
    <p:sldId id="298" r:id="rId15"/>
    <p:sldId id="299" r:id="rId16"/>
    <p:sldId id="300" r:id="rId17"/>
    <p:sldId id="301" r:id="rId18"/>
    <p:sldId id="302" r:id="rId19"/>
    <p:sldId id="303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8040"/>
    <a:srgbClr val="848484"/>
    <a:srgbClr val="9B9B9B"/>
    <a:srgbClr val="CCFF66"/>
    <a:srgbClr val="605DD7"/>
    <a:srgbClr val="5F5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inimized" preferSingleView="1">
    <p:restoredLeft sz="32787"/>
    <p:restoredTop sz="90929"/>
  </p:normalViewPr>
  <p:slideViewPr>
    <p:cSldViewPr>
      <p:cViewPr>
        <p:scale>
          <a:sx n="100" d="100"/>
          <a:sy n="100" d="100"/>
        </p:scale>
        <p:origin x="-177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Relationship Id="rId2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i="1"/>
            </a:lvl1pPr>
          </a:lstStyle>
          <a:p>
            <a:endParaRPr lang="en-US"/>
          </a:p>
        </p:txBody>
      </p:sp>
      <p:sp>
        <p:nvSpPr>
          <p:cNvPr id="911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i="1"/>
            </a:lvl1pPr>
          </a:lstStyle>
          <a:p>
            <a:endParaRPr lang="en-US"/>
          </a:p>
        </p:txBody>
      </p:sp>
      <p:sp>
        <p:nvSpPr>
          <p:cNvPr id="911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i="1"/>
            </a:lvl1pPr>
          </a:lstStyle>
          <a:p>
            <a:endParaRPr lang="en-US"/>
          </a:p>
        </p:txBody>
      </p:sp>
      <p:sp>
        <p:nvSpPr>
          <p:cNvPr id="911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i="1"/>
            </a:lvl1pPr>
          </a:lstStyle>
          <a:p>
            <a:fld id="{0591102B-34B6-8542-AD06-C30E7C4576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70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4925A3E7-303C-744D-9E73-F6014ED141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82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C60CA-FC4E-AE46-9474-9C38CC30777B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/>
              <a:t>Placeholder opening page, but maybe we can duplicate the look of the SE chapter opener page by using the same fonts and colors (and maybe that Ch 14 icon?)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FD4319-E36B-874A-89C9-E900328DA41F}" type="slidenum">
              <a:rPr lang="en-US"/>
              <a:pPr/>
              <a:t>10</a:t>
            </a:fld>
            <a:endParaRPr lang="en-US"/>
          </a:p>
        </p:txBody>
      </p:sp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81A08-C2E1-2340-9CDE-3D4AE91194A0}" type="slidenum">
              <a:rPr lang="en-US"/>
              <a:pPr/>
              <a:t>11</a:t>
            </a:fld>
            <a:endParaRPr lang="en-US"/>
          </a:p>
        </p:txBody>
      </p:sp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86AF0F-7E47-D641-80A9-F61C4504C0E7}" type="slidenum">
              <a:rPr lang="en-US"/>
              <a:pPr/>
              <a:t>12</a:t>
            </a:fld>
            <a:endParaRPr lang="en-US"/>
          </a:p>
        </p:txBody>
      </p:sp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D8E78-6619-2344-A15A-A449756D3F65}" type="slidenum">
              <a:rPr lang="en-US"/>
              <a:pPr/>
              <a:t>13</a:t>
            </a:fld>
            <a:endParaRPr lang="en-US"/>
          </a:p>
        </p:txBody>
      </p:sp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4049D-D503-6945-B277-94E21E72E50B}" type="slidenum">
              <a:rPr lang="en-US"/>
              <a:pPr/>
              <a:t>14</a:t>
            </a:fld>
            <a:endParaRPr lang="en-US"/>
          </a:p>
        </p:txBody>
      </p:sp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1DB9E-164E-5B48-8F02-62D2EC54773F}" type="slidenum">
              <a:rPr lang="en-US"/>
              <a:pPr/>
              <a:t>15</a:t>
            </a:fld>
            <a:endParaRPr lang="en-US"/>
          </a:p>
        </p:txBody>
      </p:sp>
      <p:sp>
        <p:nvSpPr>
          <p:cNvPr id="1249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538E54-8C5D-C14F-986F-8FB471F71A43}" type="slidenum">
              <a:rPr lang="en-US"/>
              <a:pPr/>
              <a:t>16</a:t>
            </a:fld>
            <a:endParaRPr lang="en-US"/>
          </a:p>
        </p:txBody>
      </p:sp>
      <p:sp>
        <p:nvSpPr>
          <p:cNvPr id="1269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BFEEB-8258-1645-B6CA-C0287E333AB8}" type="slidenum">
              <a:rPr lang="en-US"/>
              <a:pPr/>
              <a:t>17</a:t>
            </a:fld>
            <a:endParaRPr lang="en-US"/>
          </a:p>
        </p:txBody>
      </p:sp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5C9AC-4C55-CE4E-B78B-62CBC343ABCC}" type="slidenum">
              <a:rPr lang="en-US"/>
              <a:pPr/>
              <a:t>18</a:t>
            </a:fld>
            <a:endParaRPr lang="en-US"/>
          </a:p>
        </p:txBody>
      </p:sp>
      <p:sp>
        <p:nvSpPr>
          <p:cNvPr id="1433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F819E-0A81-7C4D-95DA-7C373286EAD7}" type="slidenum">
              <a:rPr lang="en-US"/>
              <a:pPr/>
              <a:t>19</a:t>
            </a:fld>
            <a:endParaRPr lang="en-US"/>
          </a:p>
        </p:txBody>
      </p:sp>
      <p:sp>
        <p:nvSpPr>
          <p:cNvPr id="1454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E42FB-987E-DE4F-A831-7827A6224908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781A9-A0E8-014E-99F7-DD0E0F9D87B3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378B7-90F8-0949-81C5-82F771979CE3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C2CD24-C418-A440-AA16-D0B338C8580A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029F5-0B1C-7043-845A-0BBF6F37F295}" type="slidenum">
              <a:rPr lang="en-US"/>
              <a:pPr/>
              <a:t>6</a:t>
            </a:fld>
            <a:endParaRPr lang="en-US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BCF1D-7E71-8141-9AF4-A8A461E4FC3D}" type="slidenum">
              <a:rPr lang="en-US"/>
              <a:pPr/>
              <a:t>7</a:t>
            </a:fld>
            <a:endParaRPr lang="en-US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655D2-A1A6-DB4E-B86B-100C645EFC1B}" type="slidenum">
              <a:rPr lang="en-US"/>
              <a:pPr/>
              <a:t>8</a:t>
            </a:fld>
            <a:endParaRPr lang="en-US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5F09E-35A2-D44A-8109-3B66BD6F3193}" type="slidenum">
              <a:rPr lang="en-US"/>
              <a:pPr/>
              <a:t>9</a:t>
            </a:fld>
            <a:endParaRPr lang="en-US"/>
          </a:p>
        </p:txBody>
      </p:sp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4" name="Picture 18" descr="LO_Title_MasterBkg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7772400" cy="381000"/>
          </a:xfrm>
          <a:effectLst>
            <a:outerShdw blurRad="68580" dist="25399" dir="8100000" algn="ctr" rotWithShape="0">
              <a:srgbClr val="FDFFED">
                <a:alpha val="92999"/>
              </a:srgbClr>
            </a:outerShdw>
          </a:effectLst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962400"/>
            <a:ext cx="6400800" cy="1752600"/>
          </a:xfrm>
          <a:solidFill>
            <a:srgbClr val="CCFF66">
              <a:alpha val="78000"/>
            </a:srgbClr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>
            <a:lvl1pPr marL="0" indent="0">
              <a:buFont typeface="Times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4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9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1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018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6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3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3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13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582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42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9" name="Picture 7" descr="PPT Bckg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charset="0"/>
          <a:ea typeface="MS Pゴシック" charset="0"/>
          <a:cs typeface="MS Pゴシック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charset="0"/>
          <a:ea typeface="MS Pゴシック" charset="0"/>
          <a:cs typeface="MS Pゴシック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charset="0"/>
          <a:ea typeface="MS Pゴシック" charset="0"/>
          <a:cs typeface="MS Pゴシック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charset="0"/>
          <a:ea typeface="MS Pゴシック" charset="0"/>
          <a:cs typeface="MS P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charset="0"/>
          <a:ea typeface="MS Pゴシック" charset="0"/>
          <a:cs typeface="MS Pゴシック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charset="0"/>
          <a:ea typeface="MS Pゴシック" charset="0"/>
          <a:cs typeface="MS Pゴシック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charset="0"/>
          <a:ea typeface="MS Pゴシック" charset="0"/>
          <a:cs typeface="MS Pゴシック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charset="0"/>
          <a:ea typeface="MS Pゴシック" charset="0"/>
          <a:cs typeface="MS Pゴシック" charset="0"/>
        </a:defRPr>
      </a:lvl9pPr>
    </p:titleStyle>
    <p:bodyStyle>
      <a:lvl1pPr marL="169863" indent="-1698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698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169863" algn="l" rtl="0" fontAlgn="base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490663" indent="-119063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9478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4050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8622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3194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7766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3" name="Picture 39" descr="CO_Title_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62000" y="45720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i="1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762000" y="465138"/>
            <a:ext cx="1066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/>
              <a:t> 4</a:t>
            </a:r>
            <a:endParaRPr lang="en-US" sz="4400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2057400" y="0"/>
            <a:ext cx="6858000" cy="1524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8580" dist="25399" dir="8100000" algn="ctr" rotWithShape="0">
                    <a:srgbClr val="FDFFED">
                      <a:alpha val="92999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000">
                <a:latin typeface="Arial" charset="0"/>
              </a:rPr>
              <a:t>Population Ecology</a:t>
            </a:r>
            <a:endParaRPr lang="en-US"/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 rot="-5400000">
            <a:off x="217488" y="790575"/>
            <a:ext cx="10493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/>
              <a:t>CHAPTER</a:t>
            </a:r>
            <a:endParaRPr lang="en-US" sz="4400"/>
          </a:p>
        </p:txBody>
      </p:sp>
      <p:pic>
        <p:nvPicPr>
          <p:cNvPr id="6184" name="Picture 40" descr="PE_Anc_CopyrightLine_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324600"/>
            <a:ext cx="288607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b="1">
                <a:latin typeface="Arial" charset="0"/>
              </a:rPr>
              <a:t>Population Distribution</a:t>
            </a:r>
            <a:endParaRPr lang="en-US" b="1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400" b="0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381000" y="233363"/>
            <a:ext cx="3983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4.2 Describing Populations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70104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 defTabSz="406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69938" indent="-292100" defTabSz="406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39838" indent="-279400" defTabSz="406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06575" indent="-266700" defTabSz="406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114675" indent="-457200" defTabSz="406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1875" indent="-457200" defTabSz="406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029075" indent="-457200" defTabSz="406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486275" indent="-457200" defTabSz="406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943475" indent="-457200" defTabSz="406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10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How organisms are arranged within an area:</a:t>
            </a:r>
          </a:p>
          <a:p>
            <a:pPr lvl="1">
              <a:spcBef>
                <a:spcPct val="100000"/>
              </a:spcBef>
              <a:buFont typeface="Times" charset="0"/>
              <a:buChar char="•"/>
            </a:pPr>
            <a:r>
              <a:rPr lang="en-US">
                <a:ea typeface="Osaka" charset="0"/>
                <a:cs typeface="Osaka" charset="0"/>
              </a:rPr>
              <a:t>Random distribution:</a:t>
            </a:r>
            <a:r>
              <a:rPr lang="en-US" b="0">
                <a:ea typeface="Osaka" charset="0"/>
                <a:cs typeface="Osaka" charset="0"/>
              </a:rPr>
              <a:t>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Organisms arranged in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no particular pattern</a:t>
            </a:r>
          </a:p>
          <a:p>
            <a:pPr lvl="2">
              <a:spcBef>
                <a:spcPct val="100000"/>
              </a:spcBef>
              <a:buFont typeface="Times" charset="0"/>
              <a:buChar char="•"/>
            </a:pPr>
            <a:r>
              <a:rPr lang="en-US">
                <a:ea typeface="Osaka" charset="0"/>
                <a:cs typeface="Osaka" charset="0"/>
              </a:rPr>
              <a:t>Uniform distribution:</a:t>
            </a:r>
            <a:r>
              <a:rPr lang="en-US" b="0">
                <a:ea typeface="Osaka" charset="0"/>
                <a:cs typeface="Osaka" charset="0"/>
              </a:rPr>
              <a:t>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Organisms evenly spaced</a:t>
            </a:r>
          </a:p>
          <a:p>
            <a:pPr lvl="3">
              <a:spcBef>
                <a:spcPct val="100000"/>
              </a:spcBef>
              <a:buFont typeface="Times" charset="0"/>
              <a:buChar char="•"/>
            </a:pPr>
            <a:r>
              <a:rPr lang="en-US">
                <a:ea typeface="Osaka" charset="0"/>
                <a:cs typeface="Osaka" charset="0"/>
              </a:rPr>
              <a:t>Clumped distribution:</a:t>
            </a:r>
            <a:r>
              <a:rPr lang="en-US" b="0">
                <a:ea typeface="Osaka" charset="0"/>
                <a:cs typeface="Osaka" charset="0"/>
              </a:rPr>
              <a:t>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Organisms grouped near resources; most common distribution in nature</a:t>
            </a:r>
          </a:p>
        </p:txBody>
      </p:sp>
      <p:pic>
        <p:nvPicPr>
          <p:cNvPr id="10138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14065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139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13589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139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05400"/>
            <a:ext cx="14192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Age Structure</a:t>
            </a:r>
            <a:endParaRPr lang="en-US" b="1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400" b="0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381000" y="233363"/>
            <a:ext cx="3983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4.2 Describing Populations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304800" y="1654175"/>
            <a:ext cx="31242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22363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770063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417763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065463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226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9798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4370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942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Relative number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of organisms of each age group within population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Can be used to predict future population growth of a population</a:t>
            </a:r>
          </a:p>
        </p:txBody>
      </p:sp>
      <p:pic>
        <p:nvPicPr>
          <p:cNvPr id="1034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5791200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Sex Ratios</a:t>
            </a:r>
            <a:endParaRPr lang="en-US" b="1"/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400" b="0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381000" y="233363"/>
            <a:ext cx="3983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4.2 Describing Populations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04800" y="1654175"/>
            <a:ext cx="8839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22363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770063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417763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065463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226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9798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4370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942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Proportion of males to females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Age structure diagrams give information about sex ratios.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For a monogamous species, the ideal sex ratio is 50:50.</a:t>
            </a:r>
          </a:p>
        </p:txBody>
      </p:sp>
      <p:pic>
        <p:nvPicPr>
          <p:cNvPr id="105488" name="Picture 16" descr="slide 12 FWS_Visitor Center_R8AF_San Luis NWR_Elk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4572000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6" name="Picture 8" descr="slide 13 nasa flat_earth_night_web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4" b="1067"/>
          <a:stretch>
            <a:fillRect/>
          </a:stretch>
        </p:blipFill>
        <p:spPr bwMode="auto">
          <a:xfrm>
            <a:off x="71438" y="1076325"/>
            <a:ext cx="8999537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1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4.3 Population Growth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4953000"/>
            <a:ext cx="4114800" cy="1143000"/>
          </a:xfrm>
          <a:solidFill>
            <a:srgbClr val="CCFF66">
              <a:alpha val="87000"/>
            </a:srgbClr>
          </a:solidFill>
          <a:ln/>
        </p:spPr>
        <p:txBody>
          <a:bodyPr/>
          <a:lstStyle/>
          <a:p>
            <a:r>
              <a:rPr lang="en-US"/>
              <a:t>From 1800 to today, the human population has grown from about </a:t>
            </a:r>
            <a:br>
              <a:rPr lang="en-US"/>
            </a:br>
            <a:r>
              <a:rPr lang="en-US"/>
              <a:t>1 billion to more than 6.8 billion—an exponential rate of increase.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Birth and Death Rates</a:t>
            </a:r>
            <a:endParaRPr lang="en-US" b="1"/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400" b="0"/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381000" y="233363"/>
            <a:ext cx="347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4.3 Population Growth</a:t>
            </a:r>
            <a:endParaRPr lang="en-US" sz="1800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0" y="1752600"/>
            <a:ext cx="3810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2714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049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752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4003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048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05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962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419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76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A population</a:t>
            </a:r>
            <a:r>
              <a:rPr lang="ja-JP" altLang="en-US" b="0">
                <a:ea typeface="Osaka" charset="0"/>
                <a:cs typeface="Osaka" charset="0"/>
              </a:rPr>
              <a:t>’</a:t>
            </a:r>
            <a:r>
              <a:rPr lang="en-US" b="0">
                <a:ea typeface="Osaka" charset="0"/>
                <a:cs typeface="Osaka" charset="0"/>
              </a:rPr>
              <a:t>s relative birth and death rates (mortality and natality) affect how it grows.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Survivorship curves show how the likelihood of death varies with age.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endParaRPr lang="en-US" b="0">
              <a:ea typeface="Osaka" charset="0"/>
              <a:cs typeface="Osaka" charset="0"/>
            </a:endParaRPr>
          </a:p>
        </p:txBody>
      </p:sp>
      <p:pic>
        <p:nvPicPr>
          <p:cNvPr id="1218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52578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Immigration and Emigration</a:t>
            </a:r>
            <a:endParaRPr lang="en-US" b="1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400" b="0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381000" y="233363"/>
            <a:ext cx="347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4.3 Population Growth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228600" y="1836738"/>
            <a:ext cx="86106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2714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049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752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4003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048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05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962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419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76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In addition to births and deaths, population growth is affected by immigration and emigration—individuals moving into and out of a population.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Migration, seasonal movement into and out of an area,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can temporarily affect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population size.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endParaRPr lang="en-US" b="0">
              <a:ea typeface="Osaka" charset="0"/>
              <a:cs typeface="Osaka" charset="0"/>
            </a:endParaRPr>
          </a:p>
        </p:txBody>
      </p:sp>
      <p:pic>
        <p:nvPicPr>
          <p:cNvPr id="123915" name="Picture 11" descr="slide 15 fw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33800"/>
            <a:ext cx="4343400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6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60800"/>
            <a:ext cx="5943600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59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Calculating Population Growth</a:t>
            </a:r>
            <a:endParaRPr lang="en-US" b="1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400" b="0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381000" y="233363"/>
            <a:ext cx="347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4.3 Population Growth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0" y="1600200"/>
            <a:ext cx="8915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2714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049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752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4003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048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05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962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419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76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Determined by the following equation: 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(birthrate + immigration rate) – (death rate + emigration rate)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Growing populations have a positive growth rate; shrinking populations have a negative growth rate.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Usually expressed in terms of individuals per 1000</a:t>
            </a: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6400800" y="4495800"/>
            <a:ext cx="2514600" cy="12192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None/>
            </a:pPr>
            <a:r>
              <a:rPr lang="en-US" sz="1400" b="0">
                <a:solidFill>
                  <a:srgbClr val="008040"/>
                </a:solidFill>
                <a:latin typeface="Arial Bold" charset="0"/>
                <a:ea typeface="MS Pゴシック" charset="0"/>
                <a:cs typeface="MS Pゴシック" charset="0"/>
              </a:rPr>
              <a:t>Did You Know?</a:t>
            </a:r>
            <a:r>
              <a:rPr lang="en-US" sz="1400" b="0" i="1">
                <a:latin typeface="Myriad Pro" charset="0"/>
                <a:ea typeface="MS Pゴシック" charset="0"/>
                <a:cs typeface="MS Pゴシック" charset="0"/>
              </a:rPr>
              <a:t> </a:t>
            </a:r>
            <a:r>
              <a:rPr lang="en-US" sz="1400" b="0" i="1"/>
              <a:t>Immigration contributes more than 1 million people to the U.S. population </a:t>
            </a:r>
            <a:br>
              <a:rPr lang="en-US" sz="1400" b="0" i="1"/>
            </a:br>
            <a:r>
              <a:rPr lang="en-US" sz="1400" b="0" i="1"/>
              <a:t>per year.</a:t>
            </a:r>
            <a:endParaRPr lang="en-US" sz="2000" b="0">
              <a:ea typeface="MS Pゴシック" charset="0"/>
              <a:cs typeface="MS P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Exponential Growth</a:t>
            </a:r>
            <a:endParaRPr lang="en-US" b="1"/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400" b="0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381000" y="233363"/>
            <a:ext cx="347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4.3 Population Growth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28600" y="1881188"/>
            <a:ext cx="419100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2714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049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752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4003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048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05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962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419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76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Population increases by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a fixed percentage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every year.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Normally occurs only when small populations are introduced to an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area with ideal environmental conditions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Rarely lasts long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endParaRPr lang="en-US" b="0">
              <a:ea typeface="Osaka" charset="0"/>
              <a:cs typeface="Osaka" charset="0"/>
            </a:endParaRPr>
          </a:p>
        </p:txBody>
      </p:sp>
      <p:pic>
        <p:nvPicPr>
          <p:cNvPr id="12801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34340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Logistic Growth and Limiting Factors</a:t>
            </a:r>
            <a:endParaRPr lang="en-US" b="1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400" b="0"/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381000" y="233363"/>
            <a:ext cx="347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4.3 Population Growth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152400" y="1828800"/>
            <a:ext cx="86106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17538" indent="-241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752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4003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048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05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962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419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76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Growth almost always slows and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stops due to limiting factors.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>
                <a:ea typeface="Osaka" charset="0"/>
                <a:cs typeface="Osaka" charset="0"/>
              </a:rPr>
              <a:t>Limiting factors:</a:t>
            </a:r>
            <a:r>
              <a:rPr lang="en-US" b="0">
                <a:ea typeface="Osaka" charset="0"/>
                <a:cs typeface="Osaka" charset="0"/>
              </a:rPr>
              <a:t>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Environmental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characteristics 	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slow population growth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and determine carrying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capacity.</a:t>
            </a:r>
          </a:p>
          <a:p>
            <a:pPr lvl="1">
              <a:spcBef>
                <a:spcPct val="50000"/>
              </a:spcBef>
              <a:buFont typeface="Times" charset="0"/>
              <a:buChar char="•"/>
            </a:pPr>
            <a:r>
              <a:rPr lang="en-US" sz="2000">
                <a:ea typeface="Osaka" charset="0"/>
                <a:cs typeface="Osaka" charset="0"/>
              </a:rPr>
              <a:t>Density-dependent:</a:t>
            </a:r>
            <a:r>
              <a:rPr lang="en-US" sz="2000" b="0">
                <a:ea typeface="Osaka" charset="0"/>
                <a:cs typeface="Osaka" charset="0"/>
              </a:rPr>
              <a:t> </a:t>
            </a:r>
            <a:br>
              <a:rPr lang="en-US" sz="2000" b="0">
                <a:ea typeface="Osaka" charset="0"/>
                <a:cs typeface="Osaka" charset="0"/>
              </a:rPr>
            </a:br>
            <a:r>
              <a:rPr lang="en-US" sz="2000" b="0">
                <a:ea typeface="Osaka" charset="0"/>
                <a:cs typeface="Osaka" charset="0"/>
              </a:rPr>
              <a:t>Influence changes with </a:t>
            </a:r>
            <a:br>
              <a:rPr lang="en-US" sz="2000" b="0">
                <a:ea typeface="Osaka" charset="0"/>
                <a:cs typeface="Osaka" charset="0"/>
              </a:rPr>
            </a:br>
            <a:r>
              <a:rPr lang="en-US" sz="2000" b="0">
                <a:ea typeface="Osaka" charset="0"/>
                <a:cs typeface="Osaka" charset="0"/>
              </a:rPr>
              <a:t>population density.</a:t>
            </a:r>
          </a:p>
          <a:p>
            <a:pPr lvl="1">
              <a:spcBef>
                <a:spcPct val="50000"/>
              </a:spcBef>
              <a:buFont typeface="Times" charset="0"/>
              <a:buChar char="•"/>
            </a:pPr>
            <a:r>
              <a:rPr lang="en-US" sz="2000">
                <a:ea typeface="Osaka" charset="0"/>
                <a:cs typeface="Osaka" charset="0"/>
              </a:rPr>
              <a:t>Density-independent:</a:t>
            </a:r>
            <a:r>
              <a:rPr lang="en-US" sz="2000" b="0">
                <a:ea typeface="Osaka" charset="0"/>
                <a:cs typeface="Osaka" charset="0"/>
              </a:rPr>
              <a:t> </a:t>
            </a:r>
            <a:br>
              <a:rPr lang="en-US" sz="2000" b="0">
                <a:ea typeface="Osaka" charset="0"/>
                <a:cs typeface="Osaka" charset="0"/>
              </a:rPr>
            </a:br>
            <a:r>
              <a:rPr lang="en-US" sz="2000" b="0">
                <a:ea typeface="Osaka" charset="0"/>
                <a:cs typeface="Osaka" charset="0"/>
              </a:rPr>
              <a:t>Influence does </a:t>
            </a:r>
            <a:r>
              <a:rPr lang="en-US" sz="2000" b="0" i="1">
                <a:ea typeface="Osaka" charset="0"/>
                <a:cs typeface="Osaka" charset="0"/>
              </a:rPr>
              <a:t>not</a:t>
            </a:r>
            <a:r>
              <a:rPr lang="en-US" sz="2000" b="0">
                <a:ea typeface="Osaka" charset="0"/>
                <a:cs typeface="Osaka" charset="0"/>
              </a:rPr>
              <a:t> change with population density.</a:t>
            </a:r>
            <a:endParaRPr lang="en-US" b="0">
              <a:ea typeface="Osaka" charset="0"/>
              <a:cs typeface="Osaka" charset="0"/>
            </a:endParaRPr>
          </a:p>
        </p:txBody>
      </p:sp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30438"/>
            <a:ext cx="4572000" cy="42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3" name="Picture 9" descr="slide 19b fw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"/>
          <a:stretch>
            <a:fillRect/>
          </a:stretch>
        </p:blipFill>
        <p:spPr bwMode="auto">
          <a:xfrm>
            <a:off x="5192713" y="4076700"/>
            <a:ext cx="3951287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Biotic Potential</a:t>
            </a:r>
            <a:endParaRPr lang="en-US" b="1"/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400" b="0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381000" y="233363"/>
            <a:ext cx="347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4.3 Population Growth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228600" y="1836738"/>
            <a:ext cx="51054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049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752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4003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048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05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962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419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76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An organism</a:t>
            </a:r>
            <a:r>
              <a:rPr lang="ja-JP" altLang="en-US" b="0">
                <a:ea typeface="Osaka" charset="0"/>
                <a:cs typeface="Osaka" charset="0"/>
              </a:rPr>
              <a:t>’</a:t>
            </a:r>
            <a:r>
              <a:rPr lang="en-US" b="0">
                <a:ea typeface="Osaka" charset="0"/>
                <a:cs typeface="Osaka" charset="0"/>
              </a:rPr>
              <a:t>s maximum ability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to produce offspring in ideal conditions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Many factors influence biotic potential, including gestation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time and generation time.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Organisms with high biotic potential can recover more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quickly from population declines than organisms with low biotic potential.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endParaRPr lang="en-US" b="0">
              <a:ea typeface="Osaka" charset="0"/>
              <a:cs typeface="Osaka" charset="0"/>
            </a:endParaRPr>
          </a:p>
        </p:txBody>
      </p:sp>
      <p:pic>
        <p:nvPicPr>
          <p:cNvPr id="144392" name="Picture 8" descr="slide 19a fw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9"/>
          <a:stretch>
            <a:fillRect/>
          </a:stretch>
        </p:blipFill>
        <p:spPr bwMode="auto">
          <a:xfrm>
            <a:off x="5192713" y="1676400"/>
            <a:ext cx="3951287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1" name="Picture 33" descr="CentralCasebkg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066800" y="22860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i="1"/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905000" y="3962400"/>
            <a:ext cx="1295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i="1"/>
          </a:p>
        </p:txBody>
      </p:sp>
      <p:sp>
        <p:nvSpPr>
          <p:cNvPr id="2089" name="Rectangle 41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6858000" cy="1143000"/>
          </a:xfrm>
        </p:spPr>
        <p:txBody>
          <a:bodyPr/>
          <a:lstStyle/>
          <a:p>
            <a:pPr algn="l"/>
            <a:r>
              <a:rPr lang="en-US"/>
              <a:t>Finding Gold in a Costa Rican Cloud Forest</a:t>
            </a:r>
          </a:p>
        </p:txBody>
      </p:sp>
      <p:sp>
        <p:nvSpPr>
          <p:cNvPr id="2090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848600" cy="3124200"/>
          </a:xfrm>
        </p:spPr>
        <p:txBody>
          <a:bodyPr/>
          <a:lstStyle/>
          <a:p>
            <a:pPr marL="457200" indent="-271463"/>
            <a:r>
              <a:rPr lang="en-US"/>
              <a:t>Golden toads lived in Costa Rica</a:t>
            </a:r>
            <a:r>
              <a:rPr lang="ja-JP" altLang="en-US"/>
              <a:t>’</a:t>
            </a:r>
            <a:r>
              <a:rPr lang="en-US"/>
              <a:t>s Monteverde cloud forest.</a:t>
            </a:r>
          </a:p>
          <a:p>
            <a:pPr marL="457200" indent="-271463"/>
            <a:r>
              <a:rPr lang="en-US"/>
              <a:t>Golden toads were first described in 1964. They were extinct by 1989.  </a:t>
            </a:r>
          </a:p>
        </p:txBody>
      </p:sp>
      <p:grpSp>
        <p:nvGrpSpPr>
          <p:cNvPr id="2093" name="Group 45"/>
          <p:cNvGrpSpPr>
            <a:grpSpLocks/>
          </p:cNvGrpSpPr>
          <p:nvPr/>
        </p:nvGrpSpPr>
        <p:grpSpPr bwMode="auto">
          <a:xfrm>
            <a:off x="2133600" y="4876800"/>
            <a:ext cx="4800600" cy="1044575"/>
            <a:chOff x="1008" y="3216"/>
            <a:chExt cx="3408" cy="658"/>
          </a:xfrm>
        </p:grpSpPr>
        <p:sp>
          <p:nvSpPr>
            <p:cNvPr id="2092" name="AutoShape 44"/>
            <p:cNvSpPr>
              <a:spLocks noChangeArrowheads="1"/>
            </p:cNvSpPr>
            <p:nvPr/>
          </p:nvSpPr>
          <p:spPr bwMode="auto">
            <a:xfrm>
              <a:off x="1008" y="3216"/>
              <a:ext cx="624" cy="480"/>
            </a:xfrm>
            <a:prstGeom prst="star32">
              <a:avLst>
                <a:gd name="adj" fmla="val 37500"/>
              </a:avLst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1297" y="3360"/>
              <a:ext cx="3119" cy="514"/>
            </a:xfrm>
            <a:prstGeom prst="rect">
              <a:avLst/>
            </a:prstGeom>
            <a:solidFill>
              <a:srgbClr val="FDFFED"/>
            </a:solidFill>
            <a:ln w="25400">
              <a:solidFill>
                <a:srgbClr val="FF8000"/>
              </a:solidFill>
              <a:miter lim="800000"/>
              <a:headEnd/>
              <a:tailEnd/>
            </a:ln>
            <a:effectLst>
              <a:outerShdw blurRad="137160" dist="88794" dir="1799997" algn="ctr" rotWithShape="0">
                <a:schemeClr val="bg2">
                  <a:alpha val="50000"/>
                </a:schemeClr>
              </a:outerShdw>
            </a:effectLst>
          </p:spPr>
          <p:txBody>
            <a:bodyPr lIns="182880" tIns="182880" rIns="182880" bIns="182880">
              <a:spAutoFit/>
            </a:bodyPr>
            <a:lstStyle/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r>
                <a:rPr lang="en-US" sz="1400" b="0">
                  <a:solidFill>
                    <a:srgbClr val="FF8000"/>
                  </a:solidFill>
                  <a:latin typeface="Arial Bold" charset="0"/>
                  <a:ea typeface="MS Pゴシック" charset="0"/>
                  <a:cs typeface="MS Pゴシック" charset="0"/>
                </a:rPr>
                <a:t>Talk About It</a:t>
              </a:r>
              <a:r>
                <a:rPr lang="en-US" sz="1400" b="0" i="1">
                  <a:latin typeface="Myriad Pro" charset="0"/>
                  <a:ea typeface="MS Pゴシック" charset="0"/>
                  <a:cs typeface="MS Pゴシック" charset="0"/>
                </a:rPr>
                <a:t> </a:t>
              </a:r>
              <a:r>
                <a:rPr lang="en-US" sz="1400" b="0" i="1">
                  <a:solidFill>
                    <a:srgbClr val="000000"/>
                  </a:solidFill>
                  <a:ea typeface="MS Pゴシック" charset="0"/>
                  <a:cs typeface="MS Pゴシック" charset="0"/>
                </a:rPr>
                <a:t>Why is the extinction of the golden toad a global concern?</a:t>
              </a:r>
              <a:r>
                <a:rPr lang="en-US" b="0">
                  <a:solidFill>
                    <a:srgbClr val="000000"/>
                  </a:solidFill>
                  <a:ea typeface="MS Pゴシック" charset="0"/>
                  <a:cs typeface="MS Pゴシック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8" name="Picture 26" descr="slide 3 nbii birdcon_a00152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0"/>
          <a:stretch>
            <a:fillRect/>
          </a:stretch>
        </p:blipFill>
        <p:spPr bwMode="auto">
          <a:xfrm>
            <a:off x="71438" y="1093788"/>
            <a:ext cx="8999537" cy="56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4.1 Studying Ecology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76400"/>
            <a:ext cx="5334000" cy="1143000"/>
          </a:xfrm>
          <a:solidFill>
            <a:srgbClr val="CCFF66">
              <a:alpha val="87000"/>
            </a:srgbClr>
          </a:solidFill>
          <a:ln/>
        </p:spPr>
        <p:txBody>
          <a:bodyPr/>
          <a:lstStyle/>
          <a:p>
            <a:r>
              <a:rPr lang="en-US"/>
              <a:t>Ernst Haeckel defined </a:t>
            </a:r>
            <a:r>
              <a:rPr lang="en-US" i="1"/>
              <a:t>ecology</a:t>
            </a:r>
            <a:r>
              <a:rPr lang="en-US"/>
              <a:t> in 1866 as </a:t>
            </a:r>
            <a:r>
              <a:rPr lang="ja-JP" altLang="en-US"/>
              <a:t>“</a:t>
            </a:r>
            <a:r>
              <a:rPr lang="en-US"/>
              <a:t>the body of knowledge concerning the economy of nature—the total relations of the animal to both its inorganic and organic environment.</a:t>
            </a:r>
            <a:r>
              <a:rPr lang="ja-JP" altLang="en-US"/>
              <a:t>”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Levels of Ecological Organization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458200" cy="1600200"/>
          </a:xfrm>
        </p:spPr>
        <p:txBody>
          <a:bodyPr/>
          <a:lstStyle/>
          <a:p>
            <a:pPr marL="225425" indent="-225425">
              <a:spcBef>
                <a:spcPct val="50000"/>
              </a:spcBef>
            </a:pPr>
            <a:r>
              <a:rPr lang="en-US" sz="2400"/>
              <a:t>The study of how organisms interact with each other and with their environments</a:t>
            </a:r>
          </a:p>
          <a:p>
            <a:pPr marL="225425" indent="-225425">
              <a:spcBef>
                <a:spcPct val="50000"/>
              </a:spcBef>
            </a:pPr>
            <a:r>
              <a:rPr lang="en-US" sz="2400"/>
              <a:t>Scientists study ecology at various levels of organization.</a:t>
            </a:r>
            <a:endParaRPr lang="en-US" sz="200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066800" y="19812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i="1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4.1 Studying Ecology</a:t>
            </a:r>
            <a:endParaRPr lang="en-US" sz="1800" b="0">
              <a:solidFill>
                <a:srgbClr val="008040"/>
              </a:solidFill>
              <a:latin typeface="Arial Bold" charset="0"/>
              <a:ea typeface="MS Pゴシック" charset="0"/>
              <a:cs typeface="MS Pゴシック" charset="0"/>
            </a:endParaRPr>
          </a:p>
        </p:txBody>
      </p:sp>
      <p:pic>
        <p:nvPicPr>
          <p:cNvPr id="1129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06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Biotic and Abiotic Factors</a:t>
            </a:r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781800" y="304800"/>
            <a:ext cx="2187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i="1"/>
          </a:p>
          <a:p>
            <a:pPr>
              <a:spcBef>
                <a:spcPct val="50000"/>
              </a:spcBef>
            </a:pPr>
            <a:endParaRPr lang="en-US" i="1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28600" y="1600200"/>
            <a:ext cx="4267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Biotic factors:</a:t>
            </a:r>
            <a:r>
              <a:rPr lang="en-US" b="0">
                <a:effectLst>
                  <a:outerShdw blurRad="38100" dist="38100" dir="2700000" algn="tl">
                    <a:srgbClr val="FFFFFF"/>
                  </a:outerShdw>
                </a:effectLst>
              </a:rPr>
              <a:t> Parts of an ecosystem that are living or used to be living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Abiotic factors:</a:t>
            </a:r>
            <a:r>
              <a:rPr lang="en-US" b="0">
                <a:effectLst>
                  <a:outerShdw blurRad="38100" dist="38100" dir="2700000" algn="tl">
                    <a:srgbClr val="FFFFFF"/>
                  </a:outerShdw>
                </a:effectLst>
              </a:rPr>
              <a:t> Parts of an ecosystem that have never been living</a:t>
            </a:r>
            <a:endParaRPr lang="en-US" b="0"/>
          </a:p>
          <a:p>
            <a:pPr>
              <a:spcBef>
                <a:spcPct val="50000"/>
              </a:spcBef>
              <a:buFontTx/>
              <a:buChar char="•"/>
            </a:pPr>
            <a:endParaRPr lang="en-US" b="0"/>
          </a:p>
          <a:p>
            <a:pPr>
              <a:spcBef>
                <a:spcPct val="50000"/>
              </a:spcBef>
              <a:buFontTx/>
              <a:buChar char="•"/>
            </a:pPr>
            <a:endParaRPr lang="en-US" sz="1200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1668463" y="5167313"/>
            <a:ext cx="1841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Times" charset="0"/>
              <a:buNone/>
            </a:pPr>
            <a:endParaRPr lang="en-US" sz="1600" b="0"/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4.1 Studying Ecology</a:t>
            </a:r>
            <a:endParaRPr lang="en-US" sz="1800" b="0">
              <a:solidFill>
                <a:srgbClr val="008040"/>
              </a:solidFill>
              <a:latin typeface="Arial Bold" charset="0"/>
              <a:ea typeface="MS Pゴシック" charset="0"/>
              <a:cs typeface="MS Pゴシック" charset="0"/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914400" y="4572000"/>
            <a:ext cx="3505200" cy="10668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/>
          <a:lstStyle/>
          <a:p>
            <a:pPr eaLnBrk="1" hangingPunct="1">
              <a:spcBef>
                <a:spcPct val="20000"/>
              </a:spcBef>
              <a:buFont typeface="Times" charset="0"/>
              <a:buNone/>
            </a:pPr>
            <a:r>
              <a:rPr lang="en-US" sz="1400" b="0">
                <a:solidFill>
                  <a:srgbClr val="008040"/>
                </a:solidFill>
                <a:latin typeface="Arial Bold" charset="0"/>
                <a:ea typeface="MS Pゴシック" charset="0"/>
                <a:cs typeface="MS Pゴシック" charset="0"/>
              </a:rPr>
              <a:t>Did You Know?</a:t>
            </a:r>
            <a:r>
              <a:rPr lang="en-US" sz="1400" b="0" i="1">
                <a:latin typeface="Myriad Pro" charset="0"/>
                <a:ea typeface="MS Pゴシック" charset="0"/>
                <a:cs typeface="MS Pゴシック" charset="0"/>
              </a:rPr>
              <a:t> </a:t>
            </a:r>
            <a:r>
              <a:rPr lang="en-US" sz="1400" b="0" i="1"/>
              <a:t>Decaying organisms are biotic factors as long as their structure remains cellular.</a:t>
            </a:r>
            <a:endParaRPr lang="en-US" sz="1600" b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Times" charset="0"/>
              <a:buNone/>
            </a:pPr>
            <a:endParaRPr lang="en-US" sz="2000" b="0">
              <a:ea typeface="MS Pゴシック" charset="0"/>
              <a:cs typeface="MS Pゴシック" charset="0"/>
            </a:endParaRPr>
          </a:p>
        </p:txBody>
      </p:sp>
      <p:pic>
        <p:nvPicPr>
          <p:cNvPr id="17441" name="Picture 33" descr="slide 5 nbii_m00732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302000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153400" cy="1143000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Habitat</a:t>
            </a:r>
            <a:endParaRPr lang="en-US" b="1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839200" cy="4876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The specific environment in which an organism lives</a:t>
            </a:r>
          </a:p>
          <a:p>
            <a:pPr>
              <a:spcBef>
                <a:spcPct val="50000"/>
              </a:spcBef>
            </a:pPr>
            <a:r>
              <a:rPr lang="en-US"/>
              <a:t>Habitats provide an organism with resources—anything an organism needs to survive and reproduce, including food, shelter, and mates.</a:t>
            </a:r>
            <a:endParaRPr lang="en-US" sz="2800"/>
          </a:p>
          <a:p>
            <a:endParaRPr lang="en-US" sz="1800"/>
          </a:p>
          <a:p>
            <a:endParaRPr lang="en-US" sz="1800"/>
          </a:p>
          <a:p>
            <a:endParaRPr lang="en-US" sz="160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4.1 Studying Ecology</a:t>
            </a:r>
            <a:endParaRPr lang="en-US" sz="1800" b="0">
              <a:solidFill>
                <a:srgbClr val="008040"/>
              </a:solidFill>
              <a:latin typeface="Arial Bold" charset="0"/>
              <a:ea typeface="MS Pゴシック" charset="0"/>
              <a:cs typeface="MS Pゴシック" charset="0"/>
            </a:endParaRPr>
          </a:p>
        </p:txBody>
      </p:sp>
      <p:pic>
        <p:nvPicPr>
          <p:cNvPr id="20500" name="Picture 20" descr="slide 6 nps 00464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3424238"/>
            <a:ext cx="4727575" cy="320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19" name="Picture 43" descr="slide 7 k5437-1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"/>
          <a:stretch>
            <a:fillRect/>
          </a:stretch>
        </p:blipFill>
        <p:spPr bwMode="auto">
          <a:xfrm>
            <a:off x="80963" y="1089025"/>
            <a:ext cx="8982075" cy="56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66800" y="27432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400" b="0"/>
          </a:p>
        </p:txBody>
      </p:sp>
      <p:sp>
        <p:nvSpPr>
          <p:cNvPr id="24609" name="Rectangle 3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4.2  Describing Populations</a:t>
            </a:r>
          </a:p>
        </p:txBody>
      </p:sp>
      <p:sp>
        <p:nvSpPr>
          <p:cNvPr id="2461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1447800"/>
            <a:ext cx="4419600" cy="1371600"/>
          </a:xfrm>
          <a:ln/>
        </p:spPr>
        <p:txBody>
          <a:bodyPr/>
          <a:lstStyle/>
          <a:p>
            <a:r>
              <a:rPr lang="en-US"/>
              <a:t>From 1900 to 2000, the white-tailed deer population of New York state grew from about 20,000 to more than 1 million. Densities of more than 100 deer per sq mi occur in some metropolitan areas.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Population Size</a:t>
            </a:r>
            <a:endParaRPr lang="en-US" b="1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400" b="0"/>
          </a:p>
        </p:txBody>
      </p:sp>
      <p:sp>
        <p:nvSpPr>
          <p:cNvPr id="26726" name="Rectangle 102"/>
          <p:cNvSpPr>
            <a:spLocks noChangeArrowheads="1"/>
          </p:cNvSpPr>
          <p:nvPr/>
        </p:nvSpPr>
        <p:spPr bwMode="auto">
          <a:xfrm>
            <a:off x="381000" y="233363"/>
            <a:ext cx="3983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4.2 Describing Populations</a:t>
            </a:r>
            <a:endParaRPr lang="en-US" sz="1800"/>
          </a:p>
        </p:txBody>
      </p:sp>
      <p:sp>
        <p:nvSpPr>
          <p:cNvPr id="26827" name="Text Box 203"/>
          <p:cNvSpPr txBox="1">
            <a:spLocks noChangeArrowheads="1"/>
          </p:cNvSpPr>
          <p:nvPr/>
        </p:nvSpPr>
        <p:spPr bwMode="auto">
          <a:xfrm>
            <a:off x="304800" y="1654175"/>
            <a:ext cx="8458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The number of individuals in a population at a given time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Sudden and dramatic decreases in population size can indicate an unhealthy population headed toward extinction. 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Ecologists often use sampling 				techniques to estimate 					population size.</a:t>
            </a:r>
          </a:p>
        </p:txBody>
      </p:sp>
      <p:sp>
        <p:nvSpPr>
          <p:cNvPr id="26848" name="Rectangle 224"/>
          <p:cNvSpPr>
            <a:spLocks noChangeArrowheads="1"/>
          </p:cNvSpPr>
          <p:nvPr/>
        </p:nvSpPr>
        <p:spPr bwMode="auto">
          <a:xfrm>
            <a:off x="609600" y="4953000"/>
            <a:ext cx="3657600" cy="12954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/>
          <a:lstStyle/>
          <a:p>
            <a:pPr eaLnBrk="1" hangingPunct="1">
              <a:spcBef>
                <a:spcPct val="20000"/>
              </a:spcBef>
              <a:buFont typeface="Times" charset="0"/>
              <a:buNone/>
            </a:pPr>
            <a:r>
              <a:rPr lang="en-US" sz="1400" b="0">
                <a:solidFill>
                  <a:srgbClr val="008040"/>
                </a:solidFill>
                <a:latin typeface="Arial Bold" charset="0"/>
                <a:ea typeface="MS Pゴシック" charset="0"/>
                <a:cs typeface="MS Pゴシック" charset="0"/>
              </a:rPr>
              <a:t>Did You Know?</a:t>
            </a:r>
            <a:r>
              <a:rPr lang="en-US" sz="1400" b="0" i="1">
                <a:latin typeface="Myriad Pro" charset="0"/>
                <a:ea typeface="MS Pゴシック" charset="0"/>
                <a:cs typeface="MS Pゴシック" charset="0"/>
              </a:rPr>
              <a:t> </a:t>
            </a:r>
            <a:r>
              <a:rPr lang="en-US" sz="1400" b="0" i="1"/>
              <a:t>The passenger pigeon was once North America</a:t>
            </a:r>
            <a:r>
              <a:rPr lang="ja-JP" altLang="en-US" sz="1400" b="0" i="1"/>
              <a:t>’</a:t>
            </a:r>
            <a:r>
              <a:rPr lang="en-US" sz="1400" b="0" i="1"/>
              <a:t>s most abundant bird. Hunting drove them to extinction in less than 100 years.</a:t>
            </a:r>
            <a:endParaRPr lang="en-US" sz="1600" b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Times" charset="0"/>
              <a:buNone/>
            </a:pPr>
            <a:endParaRPr lang="en-US" sz="2000" b="0">
              <a:ea typeface="MS Pゴシック" charset="0"/>
              <a:cs typeface="MS Pゴシック" charset="0"/>
            </a:endParaRPr>
          </a:p>
        </p:txBody>
      </p:sp>
      <p:sp>
        <p:nvSpPr>
          <p:cNvPr id="26853" name="Rectangle 229"/>
          <p:cNvSpPr>
            <a:spLocks noChangeArrowheads="1"/>
          </p:cNvSpPr>
          <p:nvPr/>
        </p:nvSpPr>
        <p:spPr bwMode="auto">
          <a:xfrm>
            <a:off x="5562600" y="6248400"/>
            <a:ext cx="3028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Counting Laysan Albatross Nests</a:t>
            </a:r>
            <a:endParaRPr lang="en-US"/>
          </a:p>
        </p:txBody>
      </p:sp>
      <p:pic>
        <p:nvPicPr>
          <p:cNvPr id="26854" name="Picture 230" descr="slide 8 fw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3190875"/>
            <a:ext cx="39814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Population Density</a:t>
            </a:r>
            <a:endParaRPr lang="en-US" b="1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400" b="0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81000" y="233363"/>
            <a:ext cx="3983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4.2 Describing Populations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04800" y="1654175"/>
            <a:ext cx="75438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22363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770063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417763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065463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226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9798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4370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942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Measure of how crowded a population is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 b="0">
                <a:ea typeface="Osaka" charset="0"/>
                <a:cs typeface="Osaka" charset="0"/>
              </a:rPr>
              <a:t>Larger organisms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generally have lower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population densities.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>
                <a:ea typeface="Osaka" charset="0"/>
                <a:cs typeface="Osaka" charset="0"/>
              </a:rPr>
              <a:t>Low population density:</a:t>
            </a:r>
            <a:r>
              <a:rPr lang="en-US" b="0">
                <a:ea typeface="Osaka" charset="0"/>
                <a:cs typeface="Osaka" charset="0"/>
              </a:rPr>
              <a:t>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More space, resources;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finding mates can be difficult</a:t>
            </a:r>
          </a:p>
          <a:p>
            <a:pPr>
              <a:spcBef>
                <a:spcPct val="50000"/>
              </a:spcBef>
              <a:buFont typeface="Times" charset="0"/>
              <a:buChar char="•"/>
            </a:pPr>
            <a:r>
              <a:rPr lang="en-US">
                <a:ea typeface="Osaka" charset="0"/>
                <a:cs typeface="Osaka" charset="0"/>
              </a:rPr>
              <a:t>High population density:</a:t>
            </a:r>
            <a:r>
              <a:rPr lang="en-US" b="0">
                <a:ea typeface="Osaka" charset="0"/>
                <a:cs typeface="Osaka" charset="0"/>
              </a:rPr>
              <a:t> </a:t>
            </a:r>
            <a:br>
              <a:rPr lang="en-US" b="0">
                <a:ea typeface="Osaka" charset="0"/>
                <a:cs typeface="Osaka" charset="0"/>
              </a:rPr>
            </a:br>
            <a:r>
              <a:rPr lang="en-US" b="0">
                <a:ea typeface="Osaka" charset="0"/>
                <a:cs typeface="Osaka" charset="0"/>
              </a:rPr>
              <a:t>Finding mates is easier; tends to be more competition; more infectious disease; more vulnerability to predators</a:t>
            </a: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6705600" y="502920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Northern pintail ducks</a:t>
            </a:r>
            <a:endParaRPr lang="en-US" sz="2400"/>
          </a:p>
        </p:txBody>
      </p:sp>
      <p:pic>
        <p:nvPicPr>
          <p:cNvPr id="99344" name="Picture 16" descr="slide 9 usgs pintail_asc_Image_9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451100"/>
            <a:ext cx="44323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Arial Bold"/>
        <a:ea typeface="MS Pゴシック"/>
        <a:cs typeface="MS Pゴシック"/>
      </a:majorFont>
      <a:minorFont>
        <a:latin typeface="Arial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2004:Templates:Presentations:Designs:Blue Horizon</Template>
  <TotalTime>15258</TotalTime>
  <Words>606</Words>
  <Application>Microsoft Macintosh PowerPoint</Application>
  <PresentationFormat>On-screen Show (4:3)</PresentationFormat>
  <Paragraphs>106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ＭＳ Ｐゴシック</vt:lpstr>
      <vt:lpstr>Arial Bold</vt:lpstr>
      <vt:lpstr>MS Pゴシック</vt:lpstr>
      <vt:lpstr>Times</vt:lpstr>
      <vt:lpstr>Myriad Pro</vt:lpstr>
      <vt:lpstr>Osaka</vt:lpstr>
      <vt:lpstr>Blue Horizon</vt:lpstr>
      <vt:lpstr>Population Ecology</vt:lpstr>
      <vt:lpstr>Finding Gold in a Costa Rican Cloud Forest</vt:lpstr>
      <vt:lpstr>Lesson 4.1 Studying Ecology</vt:lpstr>
      <vt:lpstr>Levels of Ecological Organization</vt:lpstr>
      <vt:lpstr>Biotic and Abiotic Factors</vt:lpstr>
      <vt:lpstr>Habitat</vt:lpstr>
      <vt:lpstr>Lesson 4.2  Describing Populations</vt:lpstr>
      <vt:lpstr>Population Size</vt:lpstr>
      <vt:lpstr>Population Density</vt:lpstr>
      <vt:lpstr>Population Distribution</vt:lpstr>
      <vt:lpstr>Age Structure</vt:lpstr>
      <vt:lpstr>Sex Ratios</vt:lpstr>
      <vt:lpstr>Lesson 4.3 Population Growth</vt:lpstr>
      <vt:lpstr>Birth and Death Rates</vt:lpstr>
      <vt:lpstr>Immigration and Emigration</vt:lpstr>
      <vt:lpstr>Calculating Population Growth</vt:lpstr>
      <vt:lpstr>Exponential Growth</vt:lpstr>
      <vt:lpstr>Logistic Growth and Limiting Factors</vt:lpstr>
      <vt:lpstr>Biotic Potential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</dc:title>
  <dc:creator>Pearson Inc.</dc:creator>
  <cp:lastModifiedBy>Nicholas Rath</cp:lastModifiedBy>
  <cp:revision>330</cp:revision>
  <dcterms:created xsi:type="dcterms:W3CDTF">2010-02-18T15:13:12Z</dcterms:created>
  <dcterms:modified xsi:type="dcterms:W3CDTF">2015-06-23T19:34:56Z</dcterms:modified>
</cp:coreProperties>
</file>